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9" r:id="rId3"/>
    <p:sldId id="260" r:id="rId4"/>
    <p:sldId id="261" r:id="rId5"/>
    <p:sldId id="262" r:id="rId6"/>
    <p:sldId id="285" r:id="rId7"/>
    <p:sldId id="283" r:id="rId8"/>
    <p:sldId id="292" r:id="rId9"/>
    <p:sldId id="293" r:id="rId10"/>
    <p:sldId id="289" r:id="rId11"/>
    <p:sldId id="294" r:id="rId12"/>
    <p:sldId id="295" r:id="rId13"/>
    <p:sldId id="297" r:id="rId14"/>
    <p:sldId id="290" r:id="rId15"/>
    <p:sldId id="298"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299"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00"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111" d="100"/>
          <a:sy n="111"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52AFF-6A8C-4673-A122-A52CE957F909}" type="datetimeFigureOut">
              <a:rPr lang="ru-RU" smtClean="0"/>
              <a:t>28.11.2024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3FCC6-D53F-464D-8412-C58EDE0AAFD1}" type="slidenum">
              <a:rPr lang="ru-RU" smtClean="0"/>
              <a:t>‹#›</a:t>
            </a:fld>
            <a:endParaRPr lang="ru-RU" dirty="0"/>
          </a:p>
        </p:txBody>
      </p:sp>
    </p:spTree>
    <p:extLst>
      <p:ext uri="{BB962C8B-B14F-4D97-AF65-F5344CB8AC3E}">
        <p14:creationId xmlns:p14="http://schemas.microsoft.com/office/powerpoint/2010/main" val="348725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AED6B5-3909-4AAA-A575-1AE982E19373}" type="slidenum">
              <a:rPr lang="ru-RU"/>
              <a:pPr/>
              <a:t>24</a:t>
            </a:fld>
            <a:endParaRPr lang="ru-RU" dirty="0"/>
          </a:p>
        </p:txBody>
      </p:sp>
      <p:sp>
        <p:nvSpPr>
          <p:cNvPr id="24577" name="Rectangle 1"/>
          <p:cNvSpPr txBox="1">
            <a:spLocks noGrp="1" noRot="1" noChangeAspect="1" noChangeArrowheads="1"/>
          </p:cNvSpPr>
          <p:nvPr>
            <p:ph type="sldImg"/>
          </p:nvPr>
        </p:nvSpPr>
        <p:spPr bwMode="auto">
          <a:xfrm>
            <a:off x="90488" y="754063"/>
            <a:ext cx="6615112" cy="3722687"/>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ru-RU" dirty="0"/>
          </a:p>
        </p:txBody>
      </p:sp>
    </p:spTree>
    <p:extLst>
      <p:ext uri="{BB962C8B-B14F-4D97-AF65-F5344CB8AC3E}">
        <p14:creationId xmlns:p14="http://schemas.microsoft.com/office/powerpoint/2010/main" val="15895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AED6B5-3909-4AAA-A575-1AE982E19373}" type="slidenum">
              <a:rPr lang="ru-RU"/>
              <a:pPr/>
              <a:t>25</a:t>
            </a:fld>
            <a:endParaRPr lang="ru-RU" dirty="0"/>
          </a:p>
        </p:txBody>
      </p:sp>
      <p:sp>
        <p:nvSpPr>
          <p:cNvPr id="24577" name="Rectangle 1"/>
          <p:cNvSpPr txBox="1">
            <a:spLocks noGrp="1" noRot="1" noChangeAspect="1" noChangeArrowheads="1"/>
          </p:cNvSpPr>
          <p:nvPr>
            <p:ph type="sldImg"/>
          </p:nvPr>
        </p:nvSpPr>
        <p:spPr bwMode="auto">
          <a:xfrm>
            <a:off x="90488" y="754063"/>
            <a:ext cx="6615112" cy="3722687"/>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ru-RU" dirty="0"/>
          </a:p>
        </p:txBody>
      </p:sp>
    </p:spTree>
    <p:extLst>
      <p:ext uri="{BB962C8B-B14F-4D97-AF65-F5344CB8AC3E}">
        <p14:creationId xmlns:p14="http://schemas.microsoft.com/office/powerpoint/2010/main" val="227066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61207B-01F0-45DB-B6E7-01E0FC5FCD88}" type="slidenum">
              <a:rPr lang="ru-RU"/>
              <a:pPr/>
              <a:t>26</a:t>
            </a:fld>
            <a:endParaRPr lang="ru-RU" dirty="0"/>
          </a:p>
        </p:txBody>
      </p:sp>
      <p:sp>
        <p:nvSpPr>
          <p:cNvPr id="26625" name="Rectangle 1"/>
          <p:cNvSpPr txBox="1">
            <a:spLocks noGrp="1" noRot="1" noChangeAspect="1" noChangeArrowheads="1"/>
          </p:cNvSpPr>
          <p:nvPr>
            <p:ph type="sldImg"/>
          </p:nvPr>
        </p:nvSpPr>
        <p:spPr bwMode="auto">
          <a:xfrm>
            <a:off x="90488" y="754063"/>
            <a:ext cx="6615112" cy="3722687"/>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ru-RU" dirty="0"/>
          </a:p>
        </p:txBody>
      </p:sp>
    </p:spTree>
    <p:extLst>
      <p:ext uri="{BB962C8B-B14F-4D97-AF65-F5344CB8AC3E}">
        <p14:creationId xmlns:p14="http://schemas.microsoft.com/office/powerpoint/2010/main" val="690722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cstate="print"/>
          <a:stretch>
            <a:fillRect/>
          </a:stretch>
        </p:blipFill>
        <p:spPr>
          <a:xfrm>
            <a:off x="0" y="3887826"/>
            <a:ext cx="9558670" cy="1719221"/>
          </a:xfrm>
          <a:prstGeom prst="rect">
            <a:avLst/>
          </a:prstGeom>
        </p:spPr>
      </p:pic>
      <p:sp>
        <p:nvSpPr>
          <p:cNvPr id="3" name="Subtitle 2"/>
          <p:cNvSpPr>
            <a:spLocks noGrp="1"/>
          </p:cNvSpPr>
          <p:nvPr>
            <p:ph type="subTitle" idx="1"/>
          </p:nvPr>
        </p:nvSpPr>
        <p:spPr>
          <a:xfrm>
            <a:off x="2679906" y="4859079"/>
            <a:ext cx="6634215" cy="595423"/>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B385E7-E24E-4C0E-B24D-FB6E1A3DFE9F}" type="slidenum">
              <a:rPr lang="ru-RU" smtClean="0"/>
              <a:pPr/>
              <a:t>‹#›</a:t>
            </a:fld>
            <a:endParaRPr lang="ru-RU" dirty="0"/>
          </a:p>
        </p:txBody>
      </p:sp>
      <p:pic>
        <p:nvPicPr>
          <p:cNvPr id="8" name="Рисунок 7"/>
          <p:cNvPicPr>
            <a:picLocks noChangeAspect="1"/>
          </p:cNvPicPr>
          <p:nvPr userDrawn="1"/>
        </p:nvPicPr>
        <p:blipFill rotWithShape="1">
          <a:blip r:embed="rId3" cstate="print"/>
          <a:srcRect l="46414"/>
          <a:stretch/>
        </p:blipFill>
        <p:spPr>
          <a:xfrm>
            <a:off x="-1" y="0"/>
            <a:ext cx="2424223" cy="5141154"/>
          </a:xfrm>
          <a:prstGeom prst="rect">
            <a:avLst/>
          </a:prstGeom>
        </p:spPr>
      </p:pic>
      <p:pic>
        <p:nvPicPr>
          <p:cNvPr id="9" name="Рисунок 8"/>
          <p:cNvPicPr>
            <a:picLocks noChangeAspect="1"/>
          </p:cNvPicPr>
          <p:nvPr userDrawn="1"/>
        </p:nvPicPr>
        <p:blipFill>
          <a:blip r:embed="rId4" cstate="print"/>
          <a:stretch>
            <a:fillRect/>
          </a:stretch>
        </p:blipFill>
        <p:spPr>
          <a:xfrm>
            <a:off x="0" y="2753833"/>
            <a:ext cx="12192000" cy="1924493"/>
          </a:xfrm>
          <a:prstGeom prst="rect">
            <a:avLst/>
          </a:prstGeom>
        </p:spPr>
      </p:pic>
      <p:pic>
        <p:nvPicPr>
          <p:cNvPr id="12" name="Рисунок 11"/>
          <p:cNvPicPr>
            <a:picLocks noChangeAspect="1"/>
          </p:cNvPicPr>
          <p:nvPr userDrawn="1"/>
        </p:nvPicPr>
        <p:blipFill>
          <a:blip r:embed="rId5" cstate="print"/>
          <a:stretch>
            <a:fillRect/>
          </a:stretch>
        </p:blipFill>
        <p:spPr>
          <a:xfrm>
            <a:off x="476692" y="635461"/>
            <a:ext cx="1682438" cy="1682438"/>
          </a:xfrm>
          <a:prstGeom prst="rect">
            <a:avLst/>
          </a:prstGeom>
        </p:spPr>
      </p:pic>
      <p:sp>
        <p:nvSpPr>
          <p:cNvPr id="2" name="Title 1"/>
          <p:cNvSpPr>
            <a:spLocks noGrp="1"/>
          </p:cNvSpPr>
          <p:nvPr>
            <p:ph type="ctrTitle"/>
          </p:nvPr>
        </p:nvSpPr>
        <p:spPr>
          <a:xfrm>
            <a:off x="1658679" y="3391785"/>
            <a:ext cx="8984511" cy="850605"/>
          </a:xfrm>
        </p:spPr>
        <p:txBody>
          <a:bodyPr anchor="b">
            <a:noAutofit/>
          </a:bodyPr>
          <a:lstStyle>
            <a:lvl1pPr algn="ctr">
              <a:defRPr sz="4400" cap="all" baseline="0">
                <a:solidFill>
                  <a:schemeClr val="tx2"/>
                </a:solidFill>
              </a:defRPr>
            </a:lvl1pPr>
          </a:lstStyle>
          <a:p>
            <a:r>
              <a:rPr lang="ru-RU"/>
              <a:t>Образец заголовка</a:t>
            </a:r>
            <a:endParaRPr lang="en-US" dirty="0"/>
          </a:p>
        </p:txBody>
      </p:sp>
    </p:spTree>
    <p:extLst>
      <p:ext uri="{BB962C8B-B14F-4D97-AF65-F5344CB8AC3E}">
        <p14:creationId xmlns:p14="http://schemas.microsoft.com/office/powerpoint/2010/main" val="66615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30118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19736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641" y="273629"/>
            <a:ext cx="10968960" cy="1143480"/>
          </a:xfrm>
        </p:spPr>
        <p:txBody>
          <a:bodyPr/>
          <a:lstStyle/>
          <a:p>
            <a:r>
              <a:rPr lang="ru-RU"/>
              <a:t>Образец заголовка</a:t>
            </a:r>
          </a:p>
        </p:txBody>
      </p:sp>
      <p:sp>
        <p:nvSpPr>
          <p:cNvPr id="3" name="Содержимое 2"/>
          <p:cNvSpPr>
            <a:spLocks noGrp="1"/>
          </p:cNvSpPr>
          <p:nvPr>
            <p:ph sz="half" idx="1"/>
          </p:nvPr>
        </p:nvSpPr>
        <p:spPr>
          <a:xfrm>
            <a:off x="608641" y="1604330"/>
            <a:ext cx="10968960" cy="21933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8641" y="3935934"/>
            <a:ext cx="10968960" cy="21933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idx="10"/>
          </p:nvPr>
        </p:nvSpPr>
        <p:spPr>
          <a:xfrm>
            <a:off x="608641" y="6247376"/>
            <a:ext cx="2837760" cy="470930"/>
          </a:xfrm>
        </p:spPr>
        <p:txBody>
          <a:bodyPr/>
          <a:lstStyle>
            <a:lvl1pPr>
              <a:defRPr/>
            </a:lvl1pPr>
          </a:lstStyle>
          <a:p>
            <a:endParaRPr lang="ru-RU" dirty="0"/>
          </a:p>
        </p:txBody>
      </p:sp>
      <p:sp>
        <p:nvSpPr>
          <p:cNvPr id="6" name="Нижний колонтитул 5"/>
          <p:cNvSpPr>
            <a:spLocks noGrp="1"/>
          </p:cNvSpPr>
          <p:nvPr>
            <p:ph type="ftr" idx="11"/>
          </p:nvPr>
        </p:nvSpPr>
        <p:spPr>
          <a:xfrm>
            <a:off x="4170240" y="6247376"/>
            <a:ext cx="3863040" cy="470930"/>
          </a:xfrm>
        </p:spPr>
        <p:txBody>
          <a:bodyPr/>
          <a:lstStyle>
            <a:lvl1pPr>
              <a:defRPr/>
            </a:lvl1pPr>
          </a:lstStyle>
          <a:p>
            <a:endParaRPr lang="ru-RU" dirty="0"/>
          </a:p>
        </p:txBody>
      </p:sp>
      <p:sp>
        <p:nvSpPr>
          <p:cNvPr id="7" name="Номер слайда 6"/>
          <p:cNvSpPr>
            <a:spLocks noGrp="1"/>
          </p:cNvSpPr>
          <p:nvPr>
            <p:ph type="sldNum" idx="12"/>
          </p:nvPr>
        </p:nvSpPr>
        <p:spPr>
          <a:xfrm>
            <a:off x="8741761" y="6247376"/>
            <a:ext cx="2837760" cy="470930"/>
          </a:xfrm>
        </p:spPr>
        <p:txBody>
          <a:bodyPr/>
          <a:lstStyle>
            <a:lvl1pPr>
              <a:defRPr/>
            </a:lvl1pPr>
          </a:lstStyle>
          <a:p>
            <a:fld id="{4EAA54D3-8E52-4833-AD09-FF74D9F76574}" type="slidenum">
              <a:rPr lang="ru-RU"/>
              <a:pPr/>
              <a:t>‹#›</a:t>
            </a:fld>
            <a:endParaRPr lang="ru-RU" dirty="0"/>
          </a:p>
        </p:txBody>
      </p:sp>
    </p:spTree>
    <p:extLst>
      <p:ext uri="{BB962C8B-B14F-4D97-AF65-F5344CB8AC3E}">
        <p14:creationId xmlns:p14="http://schemas.microsoft.com/office/powerpoint/2010/main" val="84473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641" y="273629"/>
            <a:ext cx="10968960" cy="1143480"/>
          </a:xfrm>
        </p:spPr>
        <p:txBody>
          <a:bodyPr/>
          <a:lstStyle/>
          <a:p>
            <a:r>
              <a:rPr lang="ru-RU"/>
              <a:t>Образец заголовка</a:t>
            </a:r>
          </a:p>
        </p:txBody>
      </p:sp>
      <p:sp>
        <p:nvSpPr>
          <p:cNvPr id="3" name="Дата 2"/>
          <p:cNvSpPr>
            <a:spLocks noGrp="1"/>
          </p:cNvSpPr>
          <p:nvPr>
            <p:ph type="dt" idx="10"/>
          </p:nvPr>
        </p:nvSpPr>
        <p:spPr>
          <a:xfrm>
            <a:off x="608641" y="6247376"/>
            <a:ext cx="2837760" cy="470930"/>
          </a:xfrm>
        </p:spPr>
        <p:txBody>
          <a:bodyPr/>
          <a:lstStyle>
            <a:lvl1pPr>
              <a:defRPr/>
            </a:lvl1pPr>
          </a:lstStyle>
          <a:p>
            <a:endParaRPr lang="ru-RU" dirty="0"/>
          </a:p>
        </p:txBody>
      </p:sp>
      <p:sp>
        <p:nvSpPr>
          <p:cNvPr id="4" name="Нижний колонтитул 3"/>
          <p:cNvSpPr>
            <a:spLocks noGrp="1"/>
          </p:cNvSpPr>
          <p:nvPr>
            <p:ph type="ftr" idx="11"/>
          </p:nvPr>
        </p:nvSpPr>
        <p:spPr>
          <a:xfrm>
            <a:off x="4170240" y="6247376"/>
            <a:ext cx="3863040" cy="470930"/>
          </a:xfrm>
        </p:spPr>
        <p:txBody>
          <a:bodyPr/>
          <a:lstStyle>
            <a:lvl1pPr>
              <a:defRPr/>
            </a:lvl1pPr>
          </a:lstStyle>
          <a:p>
            <a:endParaRPr lang="ru-RU" dirty="0"/>
          </a:p>
        </p:txBody>
      </p:sp>
      <p:sp>
        <p:nvSpPr>
          <p:cNvPr id="5" name="Номер слайда 4"/>
          <p:cNvSpPr>
            <a:spLocks noGrp="1"/>
          </p:cNvSpPr>
          <p:nvPr>
            <p:ph type="sldNum" idx="12"/>
          </p:nvPr>
        </p:nvSpPr>
        <p:spPr>
          <a:xfrm>
            <a:off x="8741761" y="6247376"/>
            <a:ext cx="2837760" cy="470930"/>
          </a:xfrm>
        </p:spPr>
        <p:txBody>
          <a:bodyPr/>
          <a:lstStyle>
            <a:lvl1pPr>
              <a:defRPr/>
            </a:lvl1pPr>
          </a:lstStyle>
          <a:p>
            <a:fld id="{912CF1B5-2A69-4A0D-96D2-2BFC14652C77}" type="slidenum">
              <a:rPr lang="ru-RU"/>
              <a:pPr/>
              <a:t>‹#›</a:t>
            </a:fld>
            <a:endParaRPr lang="ru-RU" dirty="0"/>
          </a:p>
        </p:txBody>
      </p:sp>
    </p:spTree>
    <p:extLst>
      <p:ext uri="{BB962C8B-B14F-4D97-AF65-F5344CB8AC3E}">
        <p14:creationId xmlns:p14="http://schemas.microsoft.com/office/powerpoint/2010/main" val="376016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87073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B385E7-E24E-4C0E-B24D-FB6E1A3DFE9F}" type="slidenum">
              <a:rPr lang="ru-RU" smtClean="0"/>
              <a:pPr/>
              <a:t>‹#›</a:t>
            </a:fld>
            <a:endParaRPr lang="ru-RU"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7634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27423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243207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7613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F977F-EADF-40DD-BDC6-BD5F7C810B8A}" type="datetimeFigureOut">
              <a:rPr lang="ru-RU" smtClean="0"/>
              <a:pPr/>
              <a:t>28.11.2024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6B385E7-E24E-4C0E-B24D-FB6E1A3DFE9F}" type="slidenum">
              <a:rPr lang="ru-RU" smtClean="0"/>
              <a:pPr/>
              <a:t>‹#›</a:t>
            </a:fld>
            <a:endParaRPr lang="ru-RU" dirty="0"/>
          </a:p>
        </p:txBody>
      </p:sp>
    </p:spTree>
    <p:extLst>
      <p:ext uri="{BB962C8B-B14F-4D97-AF65-F5344CB8AC3E}">
        <p14:creationId xmlns:p14="http://schemas.microsoft.com/office/powerpoint/2010/main" val="180923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4F977F-EADF-40DD-BDC6-BD5F7C810B8A}" type="datetimeFigureOut">
              <a:rPr lang="ru-RU" smtClean="0"/>
              <a:pPr/>
              <a:t>28.11.2024</a:t>
            </a:fld>
            <a:endParaRPr lang="ru-RU"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B385E7-E24E-4C0E-B24D-FB6E1A3DFE9F}" type="slidenum">
              <a:rPr lang="ru-RU" smtClean="0"/>
              <a:pPr/>
              <a:t>‹#›</a:t>
            </a:fld>
            <a:endParaRPr lang="ru-RU"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416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4F977F-EADF-40DD-BDC6-BD5F7C810B8A}" type="datetimeFigureOut">
              <a:rPr lang="ru-RU" smtClean="0"/>
              <a:pPr/>
              <a:t>28.11.2024</a:t>
            </a:fld>
            <a:endParaRPr lang="ru-RU"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B385E7-E24E-4C0E-B24D-FB6E1A3DFE9F}" type="slidenum">
              <a:rPr lang="ru-RU" smtClean="0"/>
              <a:pPr/>
              <a:t>‹#›</a:t>
            </a:fld>
            <a:endParaRPr lang="ru-RU"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100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5" cstate="print"/>
          <a:stretch>
            <a:fillRect/>
          </a:stretch>
        </p:blipFill>
        <p:spPr>
          <a:xfrm>
            <a:off x="0" y="746486"/>
            <a:ext cx="4215394" cy="524965"/>
          </a:xfrm>
          <a:prstGeom prst="rect">
            <a:avLst/>
          </a:prstGeom>
        </p:spPr>
      </p:pic>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84F977F-EADF-40DD-BDC6-BD5F7C810B8A}" type="datetimeFigureOut">
              <a:rPr lang="ru-RU" smtClean="0"/>
              <a:pPr/>
              <a:t>28.11.2024</a:t>
            </a:fld>
            <a:endParaRPr lang="ru-RU"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B385E7-E24E-4C0E-B24D-FB6E1A3DFE9F}" type="slidenum">
              <a:rPr lang="ru-RU" smtClean="0"/>
              <a:pPr/>
              <a:t>‹#›</a:t>
            </a:fld>
            <a:endParaRPr lang="ru-RU" dirty="0"/>
          </a:p>
        </p:txBody>
      </p:sp>
      <p:pic>
        <p:nvPicPr>
          <p:cNvPr id="10" name="Рисунок 9"/>
          <p:cNvPicPr>
            <a:picLocks noChangeAspect="1"/>
          </p:cNvPicPr>
          <p:nvPr userDrawn="1"/>
        </p:nvPicPr>
        <p:blipFill>
          <a:blip r:embed="rId16" cstate="print"/>
          <a:stretch>
            <a:fillRect/>
          </a:stretch>
        </p:blipFill>
        <p:spPr>
          <a:xfrm>
            <a:off x="0" y="0"/>
            <a:ext cx="1802674" cy="2159885"/>
          </a:xfrm>
          <a:prstGeom prst="rect">
            <a:avLst/>
          </a:prstGeom>
        </p:spPr>
      </p:pic>
      <p:pic>
        <p:nvPicPr>
          <p:cNvPr id="12" name="Рисунок 11"/>
          <p:cNvPicPr>
            <a:picLocks noChangeAspect="1"/>
          </p:cNvPicPr>
          <p:nvPr userDrawn="1"/>
        </p:nvPicPr>
        <p:blipFill>
          <a:blip r:embed="rId17" cstate="print"/>
          <a:stretch>
            <a:fillRect/>
          </a:stretch>
        </p:blipFill>
        <p:spPr>
          <a:xfrm>
            <a:off x="0" y="400010"/>
            <a:ext cx="12254669" cy="668214"/>
          </a:xfrm>
          <a:prstGeom prst="rect">
            <a:avLst/>
          </a:prstGeom>
        </p:spPr>
      </p:pic>
      <p:pic>
        <p:nvPicPr>
          <p:cNvPr id="7" name="Рисунок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0194" y="411111"/>
            <a:ext cx="645451" cy="644284"/>
          </a:xfrm>
          <a:prstGeom prst="rect">
            <a:avLst/>
          </a:prstGeom>
        </p:spPr>
      </p:pic>
      <p:sp>
        <p:nvSpPr>
          <p:cNvPr id="2" name="Title Placeholder 1"/>
          <p:cNvSpPr>
            <a:spLocks noGrp="1"/>
          </p:cNvSpPr>
          <p:nvPr>
            <p:ph type="title"/>
          </p:nvPr>
        </p:nvSpPr>
        <p:spPr>
          <a:xfrm>
            <a:off x="2182229" y="402812"/>
            <a:ext cx="9601200" cy="622683"/>
          </a:xfrm>
          <a:prstGeom prst="rect">
            <a:avLst/>
          </a:prstGeom>
        </p:spPr>
        <p:txBody>
          <a:bodyPr vert="horz" lIns="91440" tIns="45720" rIns="91440" bIns="45720" rtlCol="0" anchor="t">
            <a:normAutofit/>
          </a:bodyPr>
          <a:lstStyle/>
          <a:p>
            <a:r>
              <a:rPr lang="ru-RU"/>
              <a:t>Образец заголовка</a:t>
            </a:r>
            <a:endParaRPr lang="en-US" dirty="0"/>
          </a:p>
        </p:txBody>
      </p:sp>
    </p:spTree>
    <p:extLst>
      <p:ext uri="{BB962C8B-B14F-4D97-AF65-F5344CB8AC3E}">
        <p14:creationId xmlns:p14="http://schemas.microsoft.com/office/powerpoint/2010/main" val="2648432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kodeks://link/d?nd=902359401&amp;mark=000000000000000000000000000000000000000000000000008OQ0LO&amp;mark=000000000000000000000000000000000000000000000000008OQ0LO" TargetMode="External"/><Relationship Id="rId2" Type="http://schemas.openxmlformats.org/officeDocument/2006/relationships/hyperlink" Target="kodeks://link/d?nd=902320560&amp;mark=000000000000000000000000000000000000000000000000007D20K3&amp;mark=000000000000000000000000000000000000000000000000007D20K3"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P108"/><Relationship Id="rId2" Type="http://schemas.openxmlformats.org/officeDocument/2006/relationships/hyperlink" Target="#P89"/><Relationship Id="rId1" Type="http://schemas.openxmlformats.org/officeDocument/2006/relationships/slideLayout" Target="../slideLayouts/slideLayout2.xml"/><Relationship Id="rId4" Type="http://schemas.openxmlformats.org/officeDocument/2006/relationships/hyperlink" Target="#P223"/></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A40ADBF3088C3167BB5820B1CE7E61322188115A7D1ED77FB23F928C214ACC1AC245E829BA428FD2CAC1D59C4EB195710AAAD6A6C47E4057WBq6K" TargetMode="External"/><Relationship Id="rId2" Type="http://schemas.openxmlformats.org/officeDocument/2006/relationships/hyperlink" Target="consultantplus://offline/ref=A40ADBF3088C3167BB5820B1CE7E61322188115A7D1ED77FB23F928C214ACC1AC245E829BA428FD2CBC1D59C4EB195710AAAD6A6C47E4057WBq6K" TargetMode="External"/><Relationship Id="rId1" Type="http://schemas.openxmlformats.org/officeDocument/2006/relationships/slideLayout" Target="../slideLayouts/slideLayout2.xml"/><Relationship Id="rId4" Type="http://schemas.openxmlformats.org/officeDocument/2006/relationships/hyperlink" Target="consultantplus://offline/ref=A40ADBF3088C3167BB5820B1CE7E61322188115A7D1ED77FB23F928C214ACC1AC245E829BA428FD2C4C1D59C4EB195710AAAD6A6C47E4057WBq6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kodeks://link/d?nd=1200170253" TargetMode="External"/><Relationship Id="rId2" Type="http://schemas.openxmlformats.org/officeDocument/2006/relationships/hyperlink" Target="kodeks://link/d?nd=1200091360&amp;point=mark=000000000000000000000000000000000000000000000000007D20K3" TargetMode="External"/><Relationship Id="rId1" Type="http://schemas.openxmlformats.org/officeDocument/2006/relationships/slideLayout" Target="../slideLayouts/slideLayout2.xml"/><Relationship Id="rId6" Type="http://schemas.openxmlformats.org/officeDocument/2006/relationships/hyperlink" Target="kodeks://link/d?nd=1200166674" TargetMode="External"/><Relationship Id="rId5" Type="http://schemas.openxmlformats.org/officeDocument/2006/relationships/hyperlink" Target="kodeks://link/d?nd=1200179216" TargetMode="External"/><Relationship Id="rId4" Type="http://schemas.openxmlformats.org/officeDocument/2006/relationships/hyperlink" Target="kodeks://link/d?nd=1200124393"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kodeks://link/d?nd=120016667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kodeks://link/d?nd=120016667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kodeks://link/d?nd=120016667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kodeks://link/d?nd=120016667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kodeks://link/d?nd=1200127776&amp;point=mark=000000000000000000000000000000000000000000000000007D20K3" TargetMode="External"/><Relationship Id="rId2" Type="http://schemas.openxmlformats.org/officeDocument/2006/relationships/hyperlink" Target="kodeks://link/d?nd=1200091360&amp;point=mark=000000000000000000000000000000000000000000000000007D20K3" TargetMode="External"/><Relationship Id="rId1" Type="http://schemas.openxmlformats.org/officeDocument/2006/relationships/slideLayout" Target="../slideLayouts/slideLayout2.xml"/><Relationship Id="rId6" Type="http://schemas.openxmlformats.org/officeDocument/2006/relationships/hyperlink" Target="kodeks://link/d?nd=1200195547&amp;point=mark=000000000000000000000000000000000000000000000000007D20K3" TargetMode="External"/><Relationship Id="rId5" Type="http://schemas.openxmlformats.org/officeDocument/2006/relationships/hyperlink" Target="kodeks://link/d?nd=1200120134&amp;point=mark=000000000000000000000000000000000000000000000000007D20K3" TargetMode="External"/><Relationship Id="rId4" Type="http://schemas.openxmlformats.org/officeDocument/2006/relationships/hyperlink" Target="kodeks://link/d?nd=1200125976&amp;point=mark=000000000000000000000000000000000000000000000000007D20K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23393" y="2685011"/>
            <a:ext cx="8984511" cy="1549684"/>
          </a:xfrm>
        </p:spPr>
        <p:txBody>
          <a:bodyPr/>
          <a:lstStyle/>
          <a:p>
            <a:r>
              <a:rPr lang="ru-RU" sz="3600" dirty="0">
                <a:solidFill>
                  <a:schemeClr val="bg1"/>
                </a:solidFill>
              </a:rPr>
              <a:t>ТОРГОВО-ПРОМЫШЛЕННАЯ ПАЛАТА ЧУВАШСКОЙ РЕСПУБЛИКИ</a:t>
            </a:r>
          </a:p>
        </p:txBody>
      </p:sp>
      <p:sp>
        <p:nvSpPr>
          <p:cNvPr id="2" name="TextBox 1"/>
          <p:cNvSpPr txBox="1"/>
          <p:nvPr/>
        </p:nvSpPr>
        <p:spPr>
          <a:xfrm>
            <a:off x="1294925" y="4679790"/>
            <a:ext cx="891729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«Обзор изменений в законодательстве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в сфере производства пищевой продукции»</a:t>
            </a:r>
          </a:p>
        </p:txBody>
      </p:sp>
    </p:spTree>
    <p:extLst>
      <p:ext uri="{BB962C8B-B14F-4D97-AF65-F5344CB8AC3E}">
        <p14:creationId xmlns:p14="http://schemas.microsoft.com/office/powerpoint/2010/main" val="215048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8708" y="2069111"/>
            <a:ext cx="9612971" cy="2852737"/>
          </a:xfrm>
        </p:spPr>
        <p:txBody>
          <a:bodyPr>
            <a:normAutofit/>
          </a:bodyPr>
          <a:lstStyle/>
          <a:p>
            <a:pPr algn="ctr"/>
            <a:r>
              <a:rPr lang="ru-RU" sz="4000" b="1" dirty="0"/>
              <a:t>Требования к ароматизаторам и пищевым добавкам согласно Технического регламента Таможенного союза 029/2012</a:t>
            </a:r>
          </a:p>
        </p:txBody>
      </p:sp>
    </p:spTree>
    <p:extLst>
      <p:ext uri="{BB962C8B-B14F-4D97-AF65-F5344CB8AC3E}">
        <p14:creationId xmlns:p14="http://schemas.microsoft.com/office/powerpoint/2010/main" val="382950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940" y="402812"/>
            <a:ext cx="10399060" cy="622683"/>
          </a:xfrm>
        </p:spPr>
        <p:txBody>
          <a:bodyPr>
            <a:normAutofit fontScale="90000"/>
          </a:bodyPr>
          <a:lstStyle/>
          <a:p>
            <a:r>
              <a:rPr lang="ru-RU" sz="2000" b="1" dirty="0"/>
              <a:t>Обзор</a:t>
            </a:r>
            <a:r>
              <a:rPr lang="ru-RU" sz="2000" dirty="0"/>
              <a:t> </a:t>
            </a:r>
            <a:r>
              <a:rPr lang="ru-RU" sz="2000" b="1" dirty="0"/>
              <a:t>Технического регламента Таможенного союза 029/2012 «Требования безопасности пищевых добавок, ароматизаторов и технологических вспомогательных средств»</a:t>
            </a:r>
            <a:br>
              <a:rPr lang="ru-RU" sz="2000" dirty="0"/>
            </a:br>
            <a:endParaRPr lang="ru-RU" sz="2000" dirty="0"/>
          </a:p>
        </p:txBody>
      </p:sp>
      <p:sp>
        <p:nvSpPr>
          <p:cNvPr id="3" name="Скругленный прямоугольник 2"/>
          <p:cNvSpPr/>
          <p:nvPr/>
        </p:nvSpPr>
        <p:spPr>
          <a:xfrm>
            <a:off x="1267828" y="1438102"/>
            <a:ext cx="293841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Решение Совета ЕЭК от 18.09.2014 № 69</a:t>
            </a:r>
          </a:p>
        </p:txBody>
      </p:sp>
      <p:sp>
        <p:nvSpPr>
          <p:cNvPr id="4" name="Скругленный прямоугольник 3"/>
          <p:cNvSpPr/>
          <p:nvPr/>
        </p:nvSpPr>
        <p:spPr>
          <a:xfrm>
            <a:off x="1267829" y="2765110"/>
            <a:ext cx="2938410" cy="27392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Решение Совета ЕЭК от 29.08.2023 № 84 </a:t>
            </a:r>
          </a:p>
          <a:p>
            <a:pPr algn="ctr"/>
            <a:r>
              <a:rPr lang="ru-RU" dirty="0"/>
              <a:t>(с 27.02.2024)</a:t>
            </a:r>
          </a:p>
        </p:txBody>
      </p:sp>
      <p:sp>
        <p:nvSpPr>
          <p:cNvPr id="9" name="Выноска со стрелкой влево 8"/>
          <p:cNvSpPr/>
          <p:nvPr/>
        </p:nvSpPr>
        <p:spPr>
          <a:xfrm>
            <a:off x="4733364" y="1438102"/>
            <a:ext cx="6920753" cy="749286"/>
          </a:xfrm>
          <a:prstGeom prst="leftArrowCallout">
            <a:avLst>
              <a:gd name="adj1" fmla="val 25000"/>
              <a:gd name="adj2" fmla="val 25000"/>
              <a:gd name="adj3" fmla="val 25000"/>
              <a:gd name="adj4" fmla="val 91661"/>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ru-RU" sz="1400" dirty="0"/>
              <a:t>В таблице 2 приложения 29 в разделе «Ароматизаторы» изложить в редакции: «Ванилин для продуктов на зерновой и фруктовой основах»</a:t>
            </a:r>
          </a:p>
        </p:txBody>
      </p:sp>
      <p:sp>
        <p:nvSpPr>
          <p:cNvPr id="10" name="Выноска со стрелкой влево 9"/>
          <p:cNvSpPr/>
          <p:nvPr/>
        </p:nvSpPr>
        <p:spPr>
          <a:xfrm>
            <a:off x="4733363" y="2567886"/>
            <a:ext cx="6920753" cy="1003817"/>
          </a:xfrm>
          <a:prstGeom prst="leftArrowCallout">
            <a:avLst>
              <a:gd name="adj1" fmla="val 25000"/>
              <a:gd name="adj2" fmla="val 25000"/>
              <a:gd name="adj3" fmla="val 25000"/>
              <a:gd name="adj4" fmla="val 91143"/>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ru-RU" sz="1400" dirty="0"/>
              <a:t>п.4 – утратил силу «если в отношении пищевых добавок, ароматизаторов технологических вспомогательных средств приняты иные ТР ТС, устанавливающие требования…. должны соответствовать требованиям этих ТР ТС, действие которых на них  распространяется» </a:t>
            </a:r>
          </a:p>
        </p:txBody>
      </p:sp>
      <p:sp>
        <p:nvSpPr>
          <p:cNvPr id="11" name="Выноска со стрелкой влево 10"/>
          <p:cNvSpPr/>
          <p:nvPr/>
        </p:nvSpPr>
        <p:spPr>
          <a:xfrm>
            <a:off x="4733363" y="3952201"/>
            <a:ext cx="6920753" cy="1552128"/>
          </a:xfrm>
          <a:prstGeom prst="leftArrowCallout">
            <a:avLst>
              <a:gd name="adj1" fmla="val 25000"/>
              <a:gd name="adj2" fmla="val 25000"/>
              <a:gd name="adj3" fmla="val 25000"/>
              <a:gd name="adj4" fmla="val 91143"/>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ru-RU" sz="1400" b="1" dirty="0"/>
              <a:t>Статья 7. </a:t>
            </a:r>
            <a:r>
              <a:rPr lang="ru-RU" sz="1400" dirty="0"/>
              <a:t>6) пищевые добавки, ароматизаторы и технологические вспомогательные средства должны применяться при производстве пищевой продукции в минимальном количестве, необходимом для достижения технологического эффекта, в технологических функциях, определяемых изготовителем пищевой продукции и установленных настоящим Техническим регламентом;</a:t>
            </a:r>
            <a:endParaRPr lang="ru-RU" sz="1400" dirty="0">
              <a:effectLst/>
            </a:endParaRPr>
          </a:p>
        </p:txBody>
      </p:sp>
    </p:spTree>
    <p:extLst>
      <p:ext uri="{BB962C8B-B14F-4D97-AF65-F5344CB8AC3E}">
        <p14:creationId xmlns:p14="http://schemas.microsoft.com/office/powerpoint/2010/main" val="120953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2588" y="268942"/>
            <a:ext cx="10094259" cy="756554"/>
          </a:xfrm>
        </p:spPr>
        <p:txBody>
          <a:bodyPr>
            <a:normAutofit fontScale="90000"/>
          </a:bodyPr>
          <a:lstStyle/>
          <a:p>
            <a:r>
              <a:rPr lang="ru-RU" sz="2000" b="1" dirty="0"/>
              <a:t>Обзор</a:t>
            </a:r>
            <a:r>
              <a:rPr lang="ru-RU" sz="2000" dirty="0"/>
              <a:t> </a:t>
            </a:r>
            <a:r>
              <a:rPr lang="ru-RU" sz="2000" b="1" dirty="0"/>
              <a:t>Технического регламента Таможенного союза 029/2012 «Требования безопасности пищевых добавок, ароматизаторов и технологических вспомогательных средств»</a:t>
            </a:r>
            <a:br>
              <a:rPr lang="ru-RU" sz="2400" dirty="0"/>
            </a:br>
            <a:endParaRPr lang="ru-RU" sz="2200" dirty="0"/>
          </a:p>
        </p:txBody>
      </p:sp>
      <p:sp>
        <p:nvSpPr>
          <p:cNvPr id="3" name="Скругленный прямоугольник 2"/>
          <p:cNvSpPr/>
          <p:nvPr/>
        </p:nvSpPr>
        <p:spPr>
          <a:xfrm>
            <a:off x="1088535" y="1579778"/>
            <a:ext cx="2938410" cy="17909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Решение Совета ЕЭК от 29.08.2023 № 84 </a:t>
            </a:r>
          </a:p>
          <a:p>
            <a:pPr algn="ctr"/>
            <a:r>
              <a:rPr lang="ru-RU" dirty="0"/>
              <a:t>(с 27.02.2024)</a:t>
            </a:r>
          </a:p>
        </p:txBody>
      </p:sp>
      <p:sp>
        <p:nvSpPr>
          <p:cNvPr id="4" name="Выноска со стрелкой влево 3"/>
          <p:cNvSpPr/>
          <p:nvPr/>
        </p:nvSpPr>
        <p:spPr>
          <a:xfrm>
            <a:off x="4303059" y="1579778"/>
            <a:ext cx="7480370" cy="1790951"/>
          </a:xfrm>
          <a:prstGeom prst="leftArrowCallout">
            <a:avLst>
              <a:gd name="adj1" fmla="val 25000"/>
              <a:gd name="adj2" fmla="val 25000"/>
              <a:gd name="adj3" fmla="val 25000"/>
              <a:gd name="adj4" fmla="val 87063"/>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ru-RU" sz="1400" b="1" dirty="0"/>
              <a:t>Статья 7. </a:t>
            </a:r>
            <a:r>
              <a:rPr lang="ru-RU" sz="1400" dirty="0"/>
              <a:t>8) находящиеся в обращении на таможенной территории Таможенного союза пищевые добавки, ароматизаторы и технологические вспомогательные средства, изготовленные биотехнологическими методами, в том числе с использованием ГММ, должны соответствовать требованиям </a:t>
            </a:r>
            <a:r>
              <a:rPr lang="ru-RU" sz="1400" dirty="0">
                <a:hlinkClick r:id="rId2"/>
              </a:rPr>
              <a:t>технического регламента Таможенного союза "О безопасности пищевой продукции" (ТР ТС 021/2011</a:t>
            </a:r>
            <a:r>
              <a:rPr lang="ru-RU" sz="1400" dirty="0"/>
              <a:t>), а также требованиям настоящего Технического регламента.</a:t>
            </a:r>
            <a:endParaRPr lang="ru-RU" sz="1400" dirty="0">
              <a:effectLst/>
            </a:endParaRPr>
          </a:p>
        </p:txBody>
      </p:sp>
      <p:sp>
        <p:nvSpPr>
          <p:cNvPr id="6" name="Выноска со стрелкой вправо 5"/>
          <p:cNvSpPr/>
          <p:nvPr/>
        </p:nvSpPr>
        <p:spPr>
          <a:xfrm>
            <a:off x="1088535" y="3925012"/>
            <a:ext cx="3949630" cy="2565435"/>
          </a:xfrm>
          <a:prstGeom prst="rightArrowCallout">
            <a:avLst>
              <a:gd name="adj1" fmla="val 25000"/>
              <a:gd name="adj2" fmla="val 25000"/>
              <a:gd name="adj3" fmla="val 25000"/>
              <a:gd name="adj4" fmla="val 73360"/>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1400" b="1" dirty="0"/>
              <a:t>Статья 7.  пункт 4</a:t>
            </a:r>
            <a:r>
              <a:rPr lang="ru-RU" sz="1400" dirty="0"/>
              <a:t>. Показатели безопасности пищевых добавок (содержание токсичных элементов и микробиологические показатели) и уровень чистоты должны соответствовать требованиям, установленным Приложением </a:t>
            </a:r>
            <a:r>
              <a:rPr lang="ru-RU" sz="1400" dirty="0">
                <a:solidFill>
                  <a:schemeClr val="tx2">
                    <a:lumMod val="50000"/>
                  </a:schemeClr>
                </a:solidFill>
              </a:rPr>
              <a:t>28 к настоящему Техническому регламенту.</a:t>
            </a:r>
            <a:endParaRPr lang="ru-RU" sz="1400" dirty="0">
              <a:solidFill>
                <a:schemeClr val="tx2">
                  <a:lumMod val="50000"/>
                </a:schemeClr>
              </a:solidFill>
              <a:effectLst/>
            </a:endParaRPr>
          </a:p>
        </p:txBody>
      </p:sp>
      <p:sp>
        <p:nvSpPr>
          <p:cNvPr id="7" name="Прямоугольник 6"/>
          <p:cNvSpPr/>
          <p:nvPr/>
        </p:nvSpPr>
        <p:spPr>
          <a:xfrm>
            <a:off x="5450541" y="3925012"/>
            <a:ext cx="6332888" cy="25654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ru-RU" sz="1400" b="1" dirty="0"/>
              <a:t>Статья 7. пункт </a:t>
            </a:r>
            <a:r>
              <a:rPr lang="ru-RU" sz="1400" dirty="0"/>
              <a:t>4. Показатели безопасности пищевых добавок (содержание </a:t>
            </a:r>
            <a:r>
              <a:rPr lang="ru-RU" sz="1400" dirty="0" err="1"/>
              <a:t>контаминантов</a:t>
            </a:r>
            <a:r>
              <a:rPr lang="ru-RU" sz="1400" dirty="0"/>
              <a:t> и микробиологические показатели) и критерии чистоты должны соответствовать требованиям согласно Приложениям 23 и 28  к настоящему Техническому регламенту. </a:t>
            </a:r>
            <a:r>
              <a:rPr lang="ru-RU" sz="1400" dirty="0">
                <a:solidFill>
                  <a:schemeClr val="tx2">
                    <a:lumMod val="50000"/>
                  </a:schemeClr>
                </a:solidFill>
                <a:hlinkClick r:id="rId3"/>
              </a:rPr>
              <a:t> </a:t>
            </a:r>
            <a:endParaRPr lang="ru-RU" sz="1400" b="1" dirty="0">
              <a:solidFill>
                <a:schemeClr val="tx2">
                  <a:lumMod val="50000"/>
                </a:schemeClr>
              </a:solidFill>
            </a:endParaRPr>
          </a:p>
          <a:p>
            <a:pPr algn="just"/>
            <a:endParaRPr lang="ru-RU" sz="1400" b="1" dirty="0"/>
          </a:p>
          <a:p>
            <a:pPr algn="just"/>
            <a:r>
              <a:rPr lang="ru-RU" sz="1400" dirty="0"/>
              <a:t>Показатели безопасности комплексных пищевых добавок за исключением микробиологических, определяются по основному компоненту - пищевой добавке (пищевым добавкам). Микробиологические показатели безопасности комплексных пищевых добавок определяются по компоненту, имеющему наибольшую степень риска для здоровья потребителя.</a:t>
            </a:r>
          </a:p>
        </p:txBody>
      </p:sp>
    </p:spTree>
    <p:extLst>
      <p:ext uri="{BB962C8B-B14F-4D97-AF65-F5344CB8AC3E}">
        <p14:creationId xmlns:p14="http://schemas.microsoft.com/office/powerpoint/2010/main" val="294465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1800" b="1" dirty="0"/>
              <a:t>Обзор</a:t>
            </a:r>
            <a:r>
              <a:rPr lang="ru-RU" sz="1800" dirty="0"/>
              <a:t> </a:t>
            </a:r>
            <a:r>
              <a:rPr lang="ru-RU" sz="1800" b="1" dirty="0"/>
              <a:t>Технического регламента Таможенного союза 029/2012 «Требования безопасности пищевых добавок, ароматизаторов и технологических вспомогательных средств»</a:t>
            </a:r>
            <a:br>
              <a:rPr lang="ru-RU" sz="1400" dirty="0"/>
            </a:br>
            <a:endParaRPr lang="ru-RU" sz="1400" dirty="0"/>
          </a:p>
        </p:txBody>
      </p:sp>
      <p:sp>
        <p:nvSpPr>
          <p:cNvPr id="4" name="Объект 3"/>
          <p:cNvSpPr>
            <a:spLocks noGrp="1"/>
          </p:cNvSpPr>
          <p:nvPr>
            <p:ph idx="1"/>
          </p:nvPr>
        </p:nvSpPr>
        <p:spPr>
          <a:xfrm>
            <a:off x="1371599" y="1595718"/>
            <a:ext cx="10411829" cy="4271682"/>
          </a:xfrm>
        </p:spPr>
        <p:txBody>
          <a:bodyPr/>
          <a:lstStyle/>
          <a:p>
            <a:pPr marL="0" indent="0">
              <a:buNone/>
            </a:pPr>
            <a:r>
              <a:rPr lang="ru-RU" dirty="0"/>
              <a:t>Приложение 1</a:t>
            </a:r>
          </a:p>
          <a:p>
            <a:pPr algn="just"/>
            <a:r>
              <a:rPr lang="ru-RU" dirty="0"/>
              <a:t>Дополнительно добавлен пункт «Ароматизаторы на основе аминокислот»</a:t>
            </a:r>
          </a:p>
          <a:p>
            <a:pPr marL="0" indent="0" algn="just">
              <a:buNone/>
            </a:pPr>
            <a:r>
              <a:rPr lang="ru-RU" dirty="0"/>
              <a:t>Приложение 2</a:t>
            </a:r>
          </a:p>
          <a:p>
            <a:pPr algn="just">
              <a:buFont typeface="Wingdings" panose="05000000000000000000" pitchFamily="2" charset="2"/>
              <a:buChar char="§"/>
            </a:pPr>
            <a:r>
              <a:rPr lang="ru-RU" dirty="0"/>
              <a:t>Дополнение: Е160а; Е172; Е223; Е330 (лимонная кислота – регулятор кислотности, антиокислитель, </a:t>
            </a:r>
            <a:r>
              <a:rPr lang="ru-RU" dirty="0">
                <a:solidFill>
                  <a:srgbClr val="FF0000"/>
                </a:solidFill>
              </a:rPr>
              <a:t>фиксатор окраски</a:t>
            </a:r>
            <a:r>
              <a:rPr lang="ru-RU" dirty="0"/>
              <a:t>); Е338; Е470а; Е470</a:t>
            </a:r>
            <a:r>
              <a:rPr lang="en-US" dirty="0"/>
              <a:t>b</a:t>
            </a:r>
            <a:r>
              <a:rPr lang="ru-RU" dirty="0"/>
              <a:t>; Е501; Е927</a:t>
            </a:r>
            <a:r>
              <a:rPr lang="en-US" dirty="0"/>
              <a:t>b</a:t>
            </a:r>
            <a:r>
              <a:rPr lang="ru-RU" dirty="0"/>
              <a:t>; Е953; Е1400;</a:t>
            </a:r>
          </a:p>
          <a:p>
            <a:pPr algn="just">
              <a:buFont typeface="Wingdings" panose="05000000000000000000" pitchFamily="2" charset="2"/>
              <a:buChar char="§"/>
            </a:pPr>
            <a:r>
              <a:rPr lang="ru-RU" dirty="0"/>
              <a:t>Исключение: Е 161</a:t>
            </a:r>
            <a:r>
              <a:rPr lang="en-US" dirty="0"/>
              <a:t>g</a:t>
            </a:r>
            <a:r>
              <a:rPr lang="ru-RU" dirty="0"/>
              <a:t>; Е181; Е201 (</a:t>
            </a:r>
            <a:r>
              <a:rPr lang="ru-RU" dirty="0" err="1"/>
              <a:t>сорбат</a:t>
            </a:r>
            <a:r>
              <a:rPr lang="ru-RU" dirty="0"/>
              <a:t> калия); Е203 (</a:t>
            </a:r>
            <a:r>
              <a:rPr lang="ru-RU" dirty="0" err="1"/>
              <a:t>сорбат</a:t>
            </a:r>
            <a:r>
              <a:rPr lang="ru-RU" dirty="0"/>
              <a:t> кальция); Е230; Е236; Е264 (</a:t>
            </a:r>
            <a:r>
              <a:rPr lang="ru-RU" dirty="0" err="1"/>
              <a:t>ацитат</a:t>
            </a:r>
            <a:r>
              <a:rPr lang="ru-RU" dirty="0"/>
              <a:t> аммония); Е328; Е384 (консервант); Е385 (консервант); Е386 (консервант); Е387; Е407; Е407а; Е480; Е555; Е556; Е558; Е559; Е636; Е637; Е912; </a:t>
            </a:r>
            <a:r>
              <a:rPr lang="ru-RU" dirty="0" err="1"/>
              <a:t>Стевия</a:t>
            </a:r>
            <a:r>
              <a:rPr lang="ru-RU" dirty="0"/>
              <a:t>…</a:t>
            </a:r>
          </a:p>
        </p:txBody>
      </p:sp>
    </p:spTree>
    <p:extLst>
      <p:ext uri="{BB962C8B-B14F-4D97-AF65-F5344CB8AC3E}">
        <p14:creationId xmlns:p14="http://schemas.microsoft.com/office/powerpoint/2010/main" val="44466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a:t>Маркировка пищевой продукции. Требования Технического регламента Таможенного союза 022/2011</a:t>
            </a:r>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7253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ТР ТС 022/2011</a:t>
            </a:r>
          </a:p>
        </p:txBody>
      </p:sp>
      <p:sp>
        <p:nvSpPr>
          <p:cNvPr id="4" name="Скругленный прямоугольник 3"/>
          <p:cNvSpPr/>
          <p:nvPr/>
        </p:nvSpPr>
        <p:spPr>
          <a:xfrm>
            <a:off x="1129553" y="1380565"/>
            <a:ext cx="4500282" cy="753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Принятие: </a:t>
            </a:r>
          </a:p>
          <a:p>
            <a:pPr algn="ctr"/>
            <a:r>
              <a:rPr lang="ru-RU" sz="1400" dirty="0"/>
              <a:t>Решение Комиссии ТС № 881 от 09.11.2011г.</a:t>
            </a:r>
          </a:p>
        </p:txBody>
      </p:sp>
      <p:sp>
        <p:nvSpPr>
          <p:cNvPr id="5" name="Скругленный прямоугольник 4"/>
          <p:cNvSpPr/>
          <p:nvPr/>
        </p:nvSpPr>
        <p:spPr>
          <a:xfrm>
            <a:off x="1129553" y="2373405"/>
            <a:ext cx="4500282" cy="753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Изменение № 1: </a:t>
            </a:r>
          </a:p>
          <a:p>
            <a:pPr algn="ctr"/>
            <a:r>
              <a:rPr lang="ru-RU" sz="1400" dirty="0"/>
              <a:t>Решение Совета ЕЭК № 90 от 20.12.2017г.</a:t>
            </a:r>
          </a:p>
        </p:txBody>
      </p:sp>
      <p:sp>
        <p:nvSpPr>
          <p:cNvPr id="6" name="Скругленный прямоугольник 5"/>
          <p:cNvSpPr/>
          <p:nvPr/>
        </p:nvSpPr>
        <p:spPr>
          <a:xfrm>
            <a:off x="1129553" y="3366245"/>
            <a:ext cx="4500282" cy="753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Изменение № 2: </a:t>
            </a:r>
          </a:p>
          <a:p>
            <a:pPr algn="ctr"/>
            <a:r>
              <a:rPr lang="ru-RU" sz="1400" dirty="0"/>
              <a:t>Решение Совета ЕЭК № 75 от 14.09.2018г.</a:t>
            </a:r>
          </a:p>
        </p:txBody>
      </p:sp>
      <p:sp>
        <p:nvSpPr>
          <p:cNvPr id="7" name="Скругленный прямоугольник 6"/>
          <p:cNvSpPr/>
          <p:nvPr/>
        </p:nvSpPr>
        <p:spPr>
          <a:xfrm>
            <a:off x="1129553" y="4359085"/>
            <a:ext cx="4500282" cy="9928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Проект изменения № 3: </a:t>
            </a:r>
          </a:p>
          <a:p>
            <a:pPr algn="ctr"/>
            <a:r>
              <a:rPr lang="ru-RU" sz="1400" dirty="0"/>
              <a:t>Срок предоставления проекта в ЕЭК – </a:t>
            </a:r>
            <a:r>
              <a:rPr lang="en-US" sz="1400" dirty="0"/>
              <a:t>IV</a:t>
            </a:r>
            <a:r>
              <a:rPr lang="ru-RU" sz="1400" dirty="0"/>
              <a:t> кв. 2023г.</a:t>
            </a:r>
          </a:p>
          <a:p>
            <a:pPr algn="ctr"/>
            <a:r>
              <a:rPr lang="ru-RU" sz="1400" dirty="0"/>
              <a:t>Изменения в ТР ТС 021/2011, ТР ТС 022/2011 и </a:t>
            </a:r>
          </a:p>
          <a:p>
            <a:pPr algn="ctr"/>
            <a:r>
              <a:rPr lang="ru-RU" sz="1400" dirty="0"/>
              <a:t>ТР ТС 027/2012</a:t>
            </a:r>
          </a:p>
        </p:txBody>
      </p:sp>
      <p:sp>
        <p:nvSpPr>
          <p:cNvPr id="8" name="Выноска со стрелкой влево 7"/>
          <p:cNvSpPr/>
          <p:nvPr/>
        </p:nvSpPr>
        <p:spPr>
          <a:xfrm>
            <a:off x="5629835" y="2373405"/>
            <a:ext cx="5982588" cy="560295"/>
          </a:xfrm>
          <a:prstGeom prst="leftArrowCallout">
            <a:avLst>
              <a:gd name="adj1" fmla="val 25000"/>
              <a:gd name="adj2" fmla="val 25000"/>
              <a:gd name="adj3" fmla="val 25000"/>
              <a:gd name="adj4" fmla="val 8978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a:t>Установлено требование к ГМО</a:t>
            </a:r>
          </a:p>
        </p:txBody>
      </p:sp>
      <p:sp>
        <p:nvSpPr>
          <p:cNvPr id="9" name="Выноска со стрелкой влево 8"/>
          <p:cNvSpPr/>
          <p:nvPr/>
        </p:nvSpPr>
        <p:spPr>
          <a:xfrm>
            <a:off x="5629835" y="3367210"/>
            <a:ext cx="5982588" cy="752070"/>
          </a:xfrm>
          <a:prstGeom prst="leftArrowCallout">
            <a:avLst>
              <a:gd name="adj1" fmla="val 25000"/>
              <a:gd name="adj2" fmla="val 25000"/>
              <a:gd name="adj3" fmla="val 25000"/>
              <a:gd name="adj4" fmla="val 8948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a:t>Установлены дополнительные требования к придуманному названию; критерии легко читаемости и понятности</a:t>
            </a:r>
          </a:p>
        </p:txBody>
      </p:sp>
      <p:sp>
        <p:nvSpPr>
          <p:cNvPr id="10" name="Скругленный прямоугольник 9"/>
          <p:cNvSpPr/>
          <p:nvPr/>
        </p:nvSpPr>
        <p:spPr>
          <a:xfrm>
            <a:off x="1129553" y="5564831"/>
            <a:ext cx="4500282" cy="9950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Проект изменения № 4: </a:t>
            </a:r>
          </a:p>
          <a:p>
            <a:pPr algn="ctr"/>
            <a:r>
              <a:rPr lang="ru-RU" sz="1400" dirty="0"/>
              <a:t>Срок предоставления проекта в ЕЭК – </a:t>
            </a:r>
            <a:r>
              <a:rPr lang="en-US" sz="1400" dirty="0"/>
              <a:t>IV</a:t>
            </a:r>
            <a:r>
              <a:rPr lang="ru-RU" sz="1400" dirty="0"/>
              <a:t> кв. 2022г.</a:t>
            </a:r>
          </a:p>
          <a:p>
            <a:pPr algn="ctr"/>
            <a:r>
              <a:rPr lang="ru-RU" sz="1400" dirty="0"/>
              <a:t>Публичное обсуждение проекта завершено 24.06.2021г.</a:t>
            </a:r>
          </a:p>
        </p:txBody>
      </p:sp>
      <p:sp>
        <p:nvSpPr>
          <p:cNvPr id="11" name="Выноска со стрелкой влево 10"/>
          <p:cNvSpPr/>
          <p:nvPr/>
        </p:nvSpPr>
        <p:spPr>
          <a:xfrm>
            <a:off x="5629835" y="4359085"/>
            <a:ext cx="5982588" cy="992840"/>
          </a:xfrm>
          <a:prstGeom prst="leftArrowCallout">
            <a:avLst>
              <a:gd name="adj1" fmla="val 25000"/>
              <a:gd name="adj2" fmla="val 25000"/>
              <a:gd name="adj3" fmla="val 25000"/>
              <a:gd name="adj4" fmla="val 8948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a:t>Исключены специальные требования к маркировке биологически активных добавок к пище</a:t>
            </a:r>
          </a:p>
        </p:txBody>
      </p:sp>
      <p:sp>
        <p:nvSpPr>
          <p:cNvPr id="12" name="Выноска со стрелкой влево 11"/>
          <p:cNvSpPr/>
          <p:nvPr/>
        </p:nvSpPr>
        <p:spPr>
          <a:xfrm>
            <a:off x="5629835" y="5563550"/>
            <a:ext cx="5982588" cy="992840"/>
          </a:xfrm>
          <a:prstGeom prst="leftArrowCallout">
            <a:avLst>
              <a:gd name="adj1" fmla="val 25000"/>
              <a:gd name="adj2" fmla="val 25000"/>
              <a:gd name="adj3" fmla="val 25000"/>
              <a:gd name="adj4" fmla="val 8948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a:t>Уточнены отдельные положения регламента с учетом практики его применения, в т. ч. указания в составе продукции применяемого при ее изготовлении вида растительных (животных) масла и жира</a:t>
            </a:r>
          </a:p>
        </p:txBody>
      </p:sp>
    </p:spTree>
    <p:extLst>
      <p:ext uri="{BB962C8B-B14F-4D97-AF65-F5344CB8AC3E}">
        <p14:creationId xmlns:p14="http://schemas.microsoft.com/office/powerpoint/2010/main" val="371365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t>Требования ТР ТС 022/2011 включая изменение № 2 </a:t>
            </a:r>
            <a:br>
              <a:rPr lang="ru-RU" sz="2000" dirty="0"/>
            </a:br>
            <a:r>
              <a:rPr lang="ru-RU" sz="2000" dirty="0"/>
              <a:t>(Решение Совета ЕЭК от 14.09.2018г. № 75)</a:t>
            </a:r>
          </a:p>
        </p:txBody>
      </p:sp>
      <p:sp>
        <p:nvSpPr>
          <p:cNvPr id="3" name="Скругленный прямоугольник 2"/>
          <p:cNvSpPr/>
          <p:nvPr/>
        </p:nvSpPr>
        <p:spPr>
          <a:xfrm>
            <a:off x="1303686" y="1380564"/>
            <a:ext cx="3537255" cy="491265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4" name="Выноска со стрелкой влево 3"/>
          <p:cNvSpPr/>
          <p:nvPr/>
        </p:nvSpPr>
        <p:spPr>
          <a:xfrm>
            <a:off x="5020235" y="1508309"/>
            <a:ext cx="6645976" cy="1844492"/>
          </a:xfrm>
          <a:prstGeom prst="leftArrowCallout">
            <a:avLst>
              <a:gd name="adj1" fmla="val 25000"/>
              <a:gd name="adj2" fmla="val 25000"/>
              <a:gd name="adj3" fmla="val 25000"/>
              <a:gd name="adj4" fmla="val 89486"/>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sz="1200" dirty="0">
                <a:solidFill>
                  <a:srgbClr val="000000"/>
                </a:solidFill>
              </a:rPr>
              <a:t>Критерий </a:t>
            </a:r>
            <a:r>
              <a:rPr lang="ru-RU" sz="1200" dirty="0">
                <a:solidFill>
                  <a:srgbClr val="FF0000"/>
                </a:solidFill>
              </a:rPr>
              <a:t>понятности</a:t>
            </a:r>
            <a:r>
              <a:rPr lang="ru-RU" sz="1200" dirty="0">
                <a:solidFill>
                  <a:srgbClr val="000000"/>
                </a:solidFill>
              </a:rPr>
              <a:t> является однозначность передачи смысла информации о пищевой продукции в форме текста либо текста и изображения (ч.4.12.п.1)</a:t>
            </a:r>
          </a:p>
          <a:p>
            <a:endParaRPr lang="ru-RU" sz="1200" dirty="0">
              <a:solidFill>
                <a:srgbClr val="000000"/>
              </a:solidFill>
            </a:endParaRPr>
          </a:p>
          <a:p>
            <a:r>
              <a:rPr lang="ru-RU" sz="1200" dirty="0">
                <a:solidFill>
                  <a:srgbClr val="000000"/>
                </a:solidFill>
              </a:rPr>
              <a:t>Критерий </a:t>
            </a:r>
            <a:r>
              <a:rPr lang="ru-RU" sz="1200" dirty="0" err="1">
                <a:solidFill>
                  <a:srgbClr val="FF0000"/>
                </a:solidFill>
              </a:rPr>
              <a:t>легкочитаемости</a:t>
            </a:r>
            <a:r>
              <a:rPr lang="ru-RU" sz="1200" dirty="0">
                <a:solidFill>
                  <a:srgbClr val="000000"/>
                </a:solidFill>
              </a:rPr>
              <a:t> – четкость и разборчивость (контрастность) шрифта, высотой установленного размера (ч.4.12 п.1)</a:t>
            </a:r>
          </a:p>
          <a:p>
            <a:endParaRPr lang="ru-RU" sz="1200" dirty="0">
              <a:solidFill>
                <a:srgbClr val="000000"/>
              </a:solidFill>
            </a:endParaRPr>
          </a:p>
          <a:p>
            <a:r>
              <a:rPr lang="ru-RU" sz="1200" dirty="0">
                <a:solidFill>
                  <a:srgbClr val="FF0000"/>
                </a:solidFill>
              </a:rPr>
              <a:t>Достоверность</a:t>
            </a:r>
            <a:r>
              <a:rPr lang="ru-RU" sz="1200" dirty="0">
                <a:solidFill>
                  <a:srgbClr val="000000"/>
                </a:solidFill>
              </a:rPr>
              <a:t> может быть подтверждена документами (материалами), собранными изготовителем – протоколы испытаний, справочная литература, результаты исследований, расчеты (например, энергетической ценности) и др.</a:t>
            </a:r>
          </a:p>
        </p:txBody>
      </p:sp>
      <p:sp>
        <p:nvSpPr>
          <p:cNvPr id="5" name="TextBox 4"/>
          <p:cNvSpPr txBox="1"/>
          <p:nvPr/>
        </p:nvSpPr>
        <p:spPr>
          <a:xfrm>
            <a:off x="1303686" y="1685365"/>
            <a:ext cx="3537255" cy="4154984"/>
          </a:xfrm>
          <a:prstGeom prst="rect">
            <a:avLst/>
          </a:prstGeom>
          <a:noFill/>
        </p:spPr>
        <p:txBody>
          <a:bodyPr wrap="square" rtlCol="0">
            <a:spAutoFit/>
          </a:bodyPr>
          <a:lstStyle/>
          <a:p>
            <a:pPr marL="171450" indent="-171450">
              <a:buFont typeface="Wingdings" panose="05000000000000000000" pitchFamily="2" charset="2"/>
              <a:buChar char="q"/>
            </a:pPr>
            <a:endParaRPr lang="ru-RU" sz="1200" dirty="0">
              <a:solidFill>
                <a:srgbClr val="000000"/>
              </a:solidFill>
            </a:endParaRPr>
          </a:p>
          <a:p>
            <a:pPr marL="171450" indent="-171450">
              <a:buFont typeface="Wingdings" panose="05000000000000000000" pitchFamily="2" charset="2"/>
              <a:buChar char="q"/>
            </a:pPr>
            <a:endParaRPr lang="ru-RU" sz="1200" dirty="0">
              <a:solidFill>
                <a:srgbClr val="000000"/>
              </a:solidFill>
            </a:endParaRPr>
          </a:p>
          <a:p>
            <a:pPr marL="171450" indent="-171450">
              <a:buFont typeface="Wingdings" panose="05000000000000000000" pitchFamily="2" charset="2"/>
              <a:buChar char="q"/>
            </a:pPr>
            <a:r>
              <a:rPr lang="ru-RU" sz="1200" dirty="0">
                <a:solidFill>
                  <a:srgbClr val="000000"/>
                </a:solidFill>
              </a:rPr>
              <a:t>Маркировка должна быть понятной, </a:t>
            </a:r>
            <a:r>
              <a:rPr lang="ru-RU" sz="1200" dirty="0" err="1">
                <a:solidFill>
                  <a:srgbClr val="000000"/>
                </a:solidFill>
              </a:rPr>
              <a:t>легкочитаемой</a:t>
            </a:r>
            <a:r>
              <a:rPr lang="ru-RU" sz="1200" dirty="0">
                <a:solidFill>
                  <a:srgbClr val="000000"/>
                </a:solidFill>
              </a:rPr>
              <a:t>, достоверной и не вводить потребителей в заблуждение</a:t>
            </a:r>
          </a:p>
          <a:p>
            <a:endParaRPr lang="ru-RU" sz="1200" dirty="0">
              <a:solidFill>
                <a:srgbClr val="000000"/>
              </a:solidFill>
            </a:endParaRPr>
          </a:p>
          <a:p>
            <a:pPr marL="171450" indent="-171450">
              <a:buFont typeface="Wingdings" panose="05000000000000000000" pitchFamily="2" charset="2"/>
              <a:buChar char="q"/>
            </a:pPr>
            <a:endParaRPr lang="ru-RU" sz="1200" dirty="0">
              <a:solidFill>
                <a:srgbClr val="000000"/>
              </a:solidFill>
            </a:endParaRPr>
          </a:p>
          <a:p>
            <a:pPr marL="171450" indent="-171450">
              <a:buFont typeface="Wingdings" panose="05000000000000000000" pitchFamily="2" charset="2"/>
              <a:buChar char="q"/>
            </a:pPr>
            <a:r>
              <a:rPr lang="ru-RU" sz="1200" dirty="0">
                <a:solidFill>
                  <a:srgbClr val="000000"/>
                </a:solidFill>
              </a:rPr>
              <a:t>Цвет надписей, знаков и символов должен быть контрастен фону</a:t>
            </a:r>
          </a:p>
          <a:p>
            <a:pPr marL="171450" indent="-171450">
              <a:buFont typeface="Wingdings" panose="05000000000000000000" pitchFamily="2" charset="2"/>
              <a:buChar char="q"/>
            </a:pPr>
            <a:endParaRPr lang="ru-RU" sz="1200" dirty="0">
              <a:solidFill>
                <a:srgbClr val="000000"/>
              </a:solidFill>
            </a:endParaRPr>
          </a:p>
          <a:p>
            <a:endParaRPr lang="ru-RU" sz="1200" dirty="0">
              <a:solidFill>
                <a:srgbClr val="000000"/>
              </a:solidFill>
            </a:endParaRPr>
          </a:p>
          <a:p>
            <a:pPr marL="171450" indent="-171450">
              <a:buFont typeface="Wingdings" panose="05000000000000000000" pitchFamily="2" charset="2"/>
              <a:buChar char="q"/>
            </a:pPr>
            <a:r>
              <a:rPr lang="ru-RU" sz="1200" dirty="0">
                <a:solidFill>
                  <a:srgbClr val="000000"/>
                </a:solidFill>
              </a:rPr>
              <a:t>Способ нанесения маркировки должен обеспечивать ее сохранность в течение всего срока годности продукции</a:t>
            </a:r>
          </a:p>
          <a:p>
            <a:pPr marL="171450" indent="-171450">
              <a:buFont typeface="Wingdings" panose="05000000000000000000" pitchFamily="2" charset="2"/>
              <a:buChar char="q"/>
            </a:pPr>
            <a:endParaRPr lang="ru-RU" sz="1200" dirty="0">
              <a:solidFill>
                <a:srgbClr val="000000"/>
              </a:solidFill>
            </a:endParaRPr>
          </a:p>
          <a:p>
            <a:endParaRPr lang="ru-RU" sz="1200" dirty="0">
              <a:solidFill>
                <a:srgbClr val="000000"/>
              </a:solidFill>
            </a:endParaRPr>
          </a:p>
          <a:p>
            <a:pPr marL="171450" indent="-171450">
              <a:buFont typeface="Wingdings" panose="05000000000000000000" pitchFamily="2" charset="2"/>
              <a:buChar char="q"/>
            </a:pPr>
            <a:r>
              <a:rPr lang="ru-RU" sz="1200" dirty="0">
                <a:solidFill>
                  <a:srgbClr val="000000"/>
                </a:solidFill>
              </a:rPr>
              <a:t>Маркировка пищевой продукции не должна содержать изображение либо текстовое описание пищевой продукции, которая не содержится в потребительской упаковке, в </a:t>
            </a:r>
            <a:r>
              <a:rPr lang="ru-RU" sz="1200" dirty="0" err="1">
                <a:solidFill>
                  <a:srgbClr val="000000"/>
                </a:solidFill>
              </a:rPr>
              <a:t>т.ч</a:t>
            </a:r>
            <a:r>
              <a:rPr lang="ru-RU" sz="1200" dirty="0">
                <a:solidFill>
                  <a:srgbClr val="000000"/>
                </a:solidFill>
              </a:rPr>
              <a:t>. в виде компонента (продукта или </a:t>
            </a:r>
            <a:r>
              <a:rPr lang="ru-RU" sz="1200" dirty="0" err="1">
                <a:solidFill>
                  <a:srgbClr val="000000"/>
                </a:solidFill>
              </a:rPr>
              <a:t>ароматизатора</a:t>
            </a:r>
            <a:r>
              <a:rPr lang="ru-RU" sz="1200" dirty="0">
                <a:solidFill>
                  <a:srgbClr val="000000"/>
                </a:solidFill>
              </a:rPr>
              <a:t>)</a:t>
            </a:r>
          </a:p>
        </p:txBody>
      </p:sp>
      <p:sp>
        <p:nvSpPr>
          <p:cNvPr id="6" name="Выноска со стрелкой влево 5"/>
          <p:cNvSpPr/>
          <p:nvPr/>
        </p:nvSpPr>
        <p:spPr>
          <a:xfrm>
            <a:off x="5020235" y="3508557"/>
            <a:ext cx="6645976" cy="992840"/>
          </a:xfrm>
          <a:prstGeom prst="leftArrowCallout">
            <a:avLst>
              <a:gd name="adj1" fmla="val 25000"/>
              <a:gd name="adj2" fmla="val 25000"/>
              <a:gd name="adj3" fmla="val 25000"/>
              <a:gd name="adj4" fmla="val 8948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t>Это требование учитывают изготовители упаковки и укупорочных средств, этикеток, маркеров, оборудования для маркирования</a:t>
            </a:r>
          </a:p>
        </p:txBody>
      </p:sp>
      <p:sp>
        <p:nvSpPr>
          <p:cNvPr id="8" name="Выноска со стрелкой влево 7"/>
          <p:cNvSpPr/>
          <p:nvPr/>
        </p:nvSpPr>
        <p:spPr>
          <a:xfrm>
            <a:off x="5020235" y="4657153"/>
            <a:ext cx="6645976" cy="992840"/>
          </a:xfrm>
          <a:prstGeom prst="leftArrowCallout">
            <a:avLst>
              <a:gd name="adj1" fmla="val 25000"/>
              <a:gd name="adj2" fmla="val 25000"/>
              <a:gd name="adj3" fmla="val 25000"/>
              <a:gd name="adj4" fmla="val 8948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t>Рассмотрим далее на примерах</a:t>
            </a:r>
          </a:p>
        </p:txBody>
      </p:sp>
      <p:cxnSp>
        <p:nvCxnSpPr>
          <p:cNvPr id="13" name="Прямая со стрелкой 12"/>
          <p:cNvCxnSpPr/>
          <p:nvPr/>
        </p:nvCxnSpPr>
        <p:spPr>
          <a:xfrm flipH="1" flipV="1">
            <a:off x="4421171" y="3421930"/>
            <a:ext cx="1282045" cy="1621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50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solidFill>
                  <a:srgbClr val="000000"/>
                </a:solidFill>
              </a:rPr>
              <a:t>Пример расчетов, подтверждающих достоверность маркировки</a:t>
            </a:r>
          </a:p>
        </p:txBody>
      </p:sp>
      <p:sp>
        <p:nvSpPr>
          <p:cNvPr id="3" name="Объект 2"/>
          <p:cNvSpPr>
            <a:spLocks noGrp="1"/>
          </p:cNvSpPr>
          <p:nvPr>
            <p:ph idx="1"/>
          </p:nvPr>
        </p:nvSpPr>
        <p:spPr>
          <a:xfrm>
            <a:off x="1371599" y="1447800"/>
            <a:ext cx="10411829" cy="5067300"/>
          </a:xfrm>
        </p:spPr>
        <p:txBody>
          <a:bodyPr>
            <a:normAutofit fontScale="70000" lnSpcReduction="20000"/>
          </a:bodyPr>
          <a:lstStyle/>
          <a:p>
            <a:pPr marL="0" indent="0">
              <a:buNone/>
            </a:pPr>
            <a:r>
              <a:rPr lang="ru-RU" dirty="0">
                <a:solidFill>
                  <a:srgbClr val="000000"/>
                </a:solidFill>
              </a:rPr>
              <a:t>Энергетическую ценность продукта изготовитель получает расчетным путем. В ТР ТС 022/2011установлены два варианта расчета – </a:t>
            </a:r>
            <a:r>
              <a:rPr lang="ru-RU" b="1" dirty="0">
                <a:solidFill>
                  <a:srgbClr val="000000"/>
                </a:solidFill>
              </a:rPr>
              <a:t>точный </a:t>
            </a:r>
            <a:r>
              <a:rPr lang="ru-RU" dirty="0">
                <a:solidFill>
                  <a:srgbClr val="000000"/>
                </a:solidFill>
              </a:rPr>
              <a:t>или с применением </a:t>
            </a:r>
            <a:r>
              <a:rPr lang="ru-RU" b="1" dirty="0">
                <a:solidFill>
                  <a:srgbClr val="000000"/>
                </a:solidFill>
              </a:rPr>
              <a:t>установленных коэффициентов пересчета</a:t>
            </a:r>
            <a:r>
              <a:rPr lang="ru-RU" dirty="0">
                <a:solidFill>
                  <a:srgbClr val="000000"/>
                </a:solidFill>
              </a:rPr>
              <a:t>. Оба регламентированных варианта могут применяться для расчета и, соответственно, указания в маркировке: </a:t>
            </a:r>
          </a:p>
          <a:p>
            <a:pPr marL="0" indent="0">
              <a:buNone/>
            </a:pPr>
            <a:r>
              <a:rPr lang="ru-RU" b="1" dirty="0">
                <a:solidFill>
                  <a:srgbClr val="000000"/>
                </a:solidFill>
              </a:rPr>
              <a:t>1 вариант </a:t>
            </a:r>
            <a:r>
              <a:rPr lang="ru-RU" dirty="0">
                <a:solidFill>
                  <a:srgbClr val="000000"/>
                </a:solidFill>
              </a:rPr>
              <a:t>– При указании энергетической ценности в джоулях для пересчета применяют соотношение 1 кал = 4,1868 Дж (точно) (Приложение 2) </a:t>
            </a:r>
          </a:p>
          <a:p>
            <a:pPr marL="0" indent="0">
              <a:buNone/>
            </a:pPr>
            <a:r>
              <a:rPr lang="ru-RU" b="1" dirty="0">
                <a:solidFill>
                  <a:srgbClr val="000000"/>
                </a:solidFill>
              </a:rPr>
              <a:t>2 вариант </a:t>
            </a:r>
            <a:r>
              <a:rPr lang="ru-RU" dirty="0">
                <a:solidFill>
                  <a:srgbClr val="000000"/>
                </a:solidFill>
              </a:rPr>
              <a:t>– При определении энергетической ценности применяют коэффициенты пересчета для белка и углеводов – 17, для жира – 37 (Приложение 4) </a:t>
            </a:r>
          </a:p>
          <a:p>
            <a:pPr marL="0" indent="0">
              <a:buNone/>
            </a:pPr>
            <a:r>
              <a:rPr lang="ru-RU" dirty="0">
                <a:solidFill>
                  <a:srgbClr val="000000"/>
                </a:solidFill>
              </a:rPr>
              <a:t>ТР ТС 022/2011 допускает применять </a:t>
            </a:r>
            <a:r>
              <a:rPr lang="ru-RU" b="1" dirty="0">
                <a:solidFill>
                  <a:srgbClr val="000000"/>
                </a:solidFill>
              </a:rPr>
              <a:t>правила округления значения показателей </a:t>
            </a:r>
            <a:r>
              <a:rPr lang="ru-RU" dirty="0">
                <a:solidFill>
                  <a:srgbClr val="000000"/>
                </a:solidFill>
              </a:rPr>
              <a:t>пищевой ценности (п. 13 ч. 4.9 и Приложение 3) и дополнять их надписью «</a:t>
            </a:r>
            <a:r>
              <a:rPr lang="ru-RU" i="1" dirty="0">
                <a:solidFill>
                  <a:srgbClr val="000000"/>
                </a:solidFill>
              </a:rPr>
              <a:t>Средние значения</a:t>
            </a:r>
            <a:r>
              <a:rPr lang="ru-RU" dirty="0">
                <a:solidFill>
                  <a:srgbClr val="000000"/>
                </a:solidFill>
              </a:rPr>
              <a:t>» (п. 14 ч. 4.9). Как правило, такую надпись приводят в конце заголовка в скобках </a:t>
            </a:r>
          </a:p>
          <a:p>
            <a:pPr marL="0" indent="0">
              <a:buNone/>
            </a:pPr>
            <a:r>
              <a:rPr lang="ru-RU" dirty="0">
                <a:solidFill>
                  <a:srgbClr val="000000"/>
                </a:solidFill>
              </a:rPr>
              <a:t>Изготовитель может установить в своих ТУ или СТО один или оба варианта расчета – по Приложению 2 и Приложению 4 ТР ТС 022/2011 </a:t>
            </a:r>
          </a:p>
          <a:p>
            <a:pPr marL="0" indent="0">
              <a:buNone/>
            </a:pPr>
            <a:r>
              <a:rPr lang="ru-RU" b="1" dirty="0">
                <a:solidFill>
                  <a:srgbClr val="000000"/>
                </a:solidFill>
              </a:rPr>
              <a:t>Приведенные в ТУ или СТО варианты пересчета и полученные расчетным путем значения энергетической ценности – документальное подтверждение достоверности маркировки </a:t>
            </a:r>
            <a:endParaRPr lang="ru-RU" dirty="0">
              <a:solidFill>
                <a:srgbClr val="000000"/>
              </a:solidFill>
            </a:endParaRPr>
          </a:p>
          <a:p>
            <a:pPr marL="0" indent="0">
              <a:buNone/>
            </a:pPr>
            <a:r>
              <a:rPr lang="ru-RU" b="1" i="1" u="sng" dirty="0">
                <a:solidFill>
                  <a:srgbClr val="000000"/>
                </a:solidFill>
              </a:rPr>
              <a:t>Примеры записи: </a:t>
            </a:r>
          </a:p>
          <a:p>
            <a:pPr marL="0" indent="0">
              <a:buNone/>
            </a:pPr>
            <a:r>
              <a:rPr lang="ru-RU" dirty="0">
                <a:solidFill>
                  <a:srgbClr val="000000"/>
                </a:solidFill>
              </a:rPr>
              <a:t>а) </a:t>
            </a:r>
            <a:r>
              <a:rPr lang="ru-RU" b="1" dirty="0">
                <a:solidFill>
                  <a:schemeClr val="accent1">
                    <a:lumMod val="75000"/>
                  </a:schemeClr>
                </a:solidFill>
              </a:rPr>
              <a:t>Пищевая ценность 100 г продукта (средние значения): … </a:t>
            </a:r>
            <a:endParaRPr lang="ru-RU" dirty="0">
              <a:solidFill>
                <a:schemeClr val="accent1">
                  <a:lumMod val="75000"/>
                </a:schemeClr>
              </a:solidFill>
            </a:endParaRPr>
          </a:p>
          <a:p>
            <a:pPr marL="0" indent="0">
              <a:buNone/>
            </a:pPr>
            <a:r>
              <a:rPr lang="ru-RU" b="1" dirty="0">
                <a:solidFill>
                  <a:schemeClr val="accent1">
                    <a:lumMod val="75000"/>
                  </a:schemeClr>
                </a:solidFill>
              </a:rPr>
              <a:t>Энергетическая ценность (калорийность) 100 г продукта: … </a:t>
            </a:r>
            <a:r>
              <a:rPr lang="ru-RU" dirty="0">
                <a:solidFill>
                  <a:srgbClr val="000000"/>
                </a:solidFill>
              </a:rPr>
              <a:t>	</a:t>
            </a:r>
          </a:p>
          <a:p>
            <a:pPr marL="0" indent="0">
              <a:buNone/>
            </a:pPr>
            <a:endParaRPr lang="ru-RU" dirty="0">
              <a:solidFill>
                <a:srgbClr val="000000"/>
              </a:solidFill>
            </a:endParaRPr>
          </a:p>
          <a:p>
            <a:pPr marL="0" indent="0">
              <a:buNone/>
            </a:pPr>
            <a:r>
              <a:rPr lang="ru-RU" dirty="0">
                <a:solidFill>
                  <a:srgbClr val="000000"/>
                </a:solidFill>
              </a:rPr>
              <a:t>б) </a:t>
            </a:r>
            <a:r>
              <a:rPr lang="ru-RU" b="1" dirty="0">
                <a:solidFill>
                  <a:schemeClr val="accent1">
                    <a:lumMod val="75000"/>
                  </a:schemeClr>
                </a:solidFill>
              </a:rPr>
              <a:t>Пищевая и энергетическая ценность (калорийность) 100 г продукта: … </a:t>
            </a:r>
            <a:r>
              <a:rPr lang="ru-RU" dirty="0">
                <a:solidFill>
                  <a:srgbClr val="000000"/>
                </a:solidFill>
              </a:rPr>
              <a:t>	</a:t>
            </a:r>
          </a:p>
          <a:p>
            <a:pPr marL="0" indent="0">
              <a:buNone/>
            </a:pPr>
            <a:endParaRPr lang="ru-RU" dirty="0"/>
          </a:p>
        </p:txBody>
      </p:sp>
    </p:spTree>
    <p:extLst>
      <p:ext uri="{BB962C8B-B14F-4D97-AF65-F5344CB8AC3E}">
        <p14:creationId xmlns:p14="http://schemas.microsoft.com/office/powerpoint/2010/main" val="152766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solidFill>
                  <a:srgbClr val="000000"/>
                </a:solidFill>
              </a:rPr>
              <a:t>Как выполнить требования ТР ТС 022/2011 к понятности информации для потребителя</a:t>
            </a:r>
          </a:p>
        </p:txBody>
      </p:sp>
      <p:pic>
        <p:nvPicPr>
          <p:cNvPr id="3" name="Рисунок 2"/>
          <p:cNvPicPr>
            <a:picLocks noChangeAspect="1"/>
          </p:cNvPicPr>
          <p:nvPr/>
        </p:nvPicPr>
        <p:blipFill>
          <a:blip r:embed="rId2"/>
          <a:stretch>
            <a:fillRect/>
          </a:stretch>
        </p:blipFill>
        <p:spPr>
          <a:xfrm>
            <a:off x="534404" y="4428445"/>
            <a:ext cx="2339425" cy="2174566"/>
          </a:xfrm>
          <a:prstGeom prst="rect">
            <a:avLst/>
          </a:prstGeom>
        </p:spPr>
      </p:pic>
      <p:pic>
        <p:nvPicPr>
          <p:cNvPr id="4" name="Рисунок 3"/>
          <p:cNvPicPr>
            <a:picLocks noChangeAspect="1"/>
          </p:cNvPicPr>
          <p:nvPr/>
        </p:nvPicPr>
        <p:blipFill>
          <a:blip r:embed="rId3"/>
          <a:stretch>
            <a:fillRect/>
          </a:stretch>
        </p:blipFill>
        <p:spPr>
          <a:xfrm>
            <a:off x="5508120" y="1440316"/>
            <a:ext cx="2585107" cy="2462213"/>
          </a:xfrm>
          <a:prstGeom prst="rect">
            <a:avLst/>
          </a:prstGeom>
        </p:spPr>
      </p:pic>
      <p:pic>
        <p:nvPicPr>
          <p:cNvPr id="5" name="Рисунок 4"/>
          <p:cNvPicPr>
            <a:picLocks noChangeAspect="1"/>
          </p:cNvPicPr>
          <p:nvPr/>
        </p:nvPicPr>
        <p:blipFill>
          <a:blip r:embed="rId4"/>
          <a:stretch>
            <a:fillRect/>
          </a:stretch>
        </p:blipFill>
        <p:spPr>
          <a:xfrm>
            <a:off x="8533102" y="1440317"/>
            <a:ext cx="3088213" cy="2462212"/>
          </a:xfrm>
          <a:prstGeom prst="rect">
            <a:avLst/>
          </a:prstGeom>
        </p:spPr>
      </p:pic>
      <p:sp>
        <p:nvSpPr>
          <p:cNvPr id="6" name="Скругленная прямоугольная выноска 5"/>
          <p:cNvSpPr/>
          <p:nvPr/>
        </p:nvSpPr>
        <p:spPr>
          <a:xfrm>
            <a:off x="534403" y="1440316"/>
            <a:ext cx="2339425" cy="2625498"/>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t>Придуманное название макаронных изделий «Рис», приведенное крупно, без кавычек, и их внешний вид могут ввести потребителя в заблуждение – информация предоставлена не понятно</a:t>
            </a:r>
          </a:p>
        </p:txBody>
      </p:sp>
      <p:sp>
        <p:nvSpPr>
          <p:cNvPr id="7" name="Скругленный прямоугольник 6"/>
          <p:cNvSpPr/>
          <p:nvPr/>
        </p:nvSpPr>
        <p:spPr>
          <a:xfrm>
            <a:off x="7266214" y="4428445"/>
            <a:ext cx="2334986" cy="10416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t>Время приготовления представлено в виде рисунка и текса – оба варианта понятны</a:t>
            </a:r>
          </a:p>
        </p:txBody>
      </p:sp>
      <p:cxnSp>
        <p:nvCxnSpPr>
          <p:cNvPr id="11" name="Прямая со стрелкой 10"/>
          <p:cNvCxnSpPr>
            <a:stCxn id="7" idx="0"/>
          </p:cNvCxnSpPr>
          <p:nvPr/>
        </p:nvCxnSpPr>
        <p:spPr>
          <a:xfrm flipV="1">
            <a:off x="8433707" y="3608614"/>
            <a:ext cx="1379764" cy="819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stCxn id="7" idx="0"/>
          </p:cNvCxnSpPr>
          <p:nvPr/>
        </p:nvCxnSpPr>
        <p:spPr>
          <a:xfrm flipH="1" flipV="1">
            <a:off x="7102929" y="3167743"/>
            <a:ext cx="1330778" cy="1260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Скругленный прямоугольник 13"/>
          <p:cNvSpPr/>
          <p:nvPr/>
        </p:nvSpPr>
        <p:spPr>
          <a:xfrm>
            <a:off x="3592286" y="5470070"/>
            <a:ext cx="2400300" cy="96338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t>Все изображения взяты из свободных источников Интернета</a:t>
            </a:r>
          </a:p>
        </p:txBody>
      </p:sp>
    </p:spTree>
    <p:extLst>
      <p:ext uri="{BB962C8B-B14F-4D97-AF65-F5344CB8AC3E}">
        <p14:creationId xmlns:p14="http://schemas.microsoft.com/office/powerpoint/2010/main" val="2839804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a:xfrm>
            <a:off x="1371600" y="1469571"/>
            <a:ext cx="3739243" cy="4397829"/>
          </a:xfrm>
        </p:spPr>
        <p:txBody>
          <a:bodyPr>
            <a:normAutofit/>
          </a:bodyPr>
          <a:lstStyle/>
          <a:p>
            <a:pPr marL="0" indent="0">
              <a:buNone/>
            </a:pPr>
            <a:r>
              <a:rPr lang="ru-RU" sz="1400" b="1" dirty="0">
                <a:solidFill>
                  <a:srgbClr val="0070C0"/>
                </a:solidFill>
              </a:rPr>
              <a:t>ТР ТС 022/2011 (п. 1 части 4.12): </a:t>
            </a:r>
            <a:endParaRPr lang="ru-RU" sz="1400" dirty="0">
              <a:solidFill>
                <a:srgbClr val="0070C0"/>
              </a:solidFill>
            </a:endParaRPr>
          </a:p>
          <a:p>
            <a:pPr marL="0" indent="0">
              <a:buNone/>
            </a:pPr>
            <a:r>
              <a:rPr lang="ru-RU" sz="1400" b="1" dirty="0">
                <a:solidFill>
                  <a:srgbClr val="002060"/>
                </a:solidFill>
              </a:rPr>
              <a:t>Второй критерий </a:t>
            </a:r>
            <a:r>
              <a:rPr lang="ru-RU" sz="1400" b="1" dirty="0" err="1">
                <a:solidFill>
                  <a:srgbClr val="002060"/>
                </a:solidFill>
              </a:rPr>
              <a:t>легкочитаемости</a:t>
            </a:r>
            <a:r>
              <a:rPr lang="ru-RU" sz="1400" b="1" dirty="0">
                <a:solidFill>
                  <a:srgbClr val="002060"/>
                </a:solidFill>
              </a:rPr>
              <a:t> – надписи, знаки, символы должны быть контрастными фону, на который нанесена маркировка </a:t>
            </a:r>
            <a:endParaRPr lang="ru-RU" sz="1400" dirty="0">
              <a:solidFill>
                <a:srgbClr val="002060"/>
              </a:solidFill>
            </a:endParaRPr>
          </a:p>
          <a:p>
            <a:pPr marL="0" indent="0">
              <a:buNone/>
            </a:pPr>
            <a:r>
              <a:rPr lang="ru-RU" sz="1400" b="1" dirty="0">
                <a:solidFill>
                  <a:srgbClr val="002060"/>
                </a:solidFill>
              </a:rPr>
              <a:t>Контрастными</a:t>
            </a:r>
            <a:r>
              <a:rPr lang="ru-RU" sz="1400" b="1" dirty="0">
                <a:solidFill>
                  <a:srgbClr val="000000"/>
                </a:solidFill>
              </a:rPr>
              <a:t> </a:t>
            </a:r>
            <a:r>
              <a:rPr lang="ru-RU" sz="1400" dirty="0">
                <a:solidFill>
                  <a:srgbClr val="000000"/>
                </a:solidFill>
              </a:rPr>
              <a:t>считаются цвета, расположенные по диагонали в цветовом круге (на рис. 1а – простой круг) </a:t>
            </a:r>
          </a:p>
          <a:p>
            <a:pPr marL="0" indent="0">
              <a:buNone/>
            </a:pPr>
            <a:r>
              <a:rPr lang="ru-RU" sz="1400" dirty="0">
                <a:solidFill>
                  <a:srgbClr val="000000"/>
                </a:solidFill>
              </a:rPr>
              <a:t>Также контрастны белый и все темные цвета, черный и все светлые цвета (рис. 1б) </a:t>
            </a:r>
          </a:p>
          <a:p>
            <a:pPr marL="0" indent="0">
              <a:buNone/>
            </a:pPr>
            <a:r>
              <a:rPr lang="ru-RU" sz="1400" b="1" dirty="0">
                <a:solidFill>
                  <a:srgbClr val="002060"/>
                </a:solidFill>
              </a:rPr>
              <a:t>Не рекомендуем </a:t>
            </a:r>
            <a:r>
              <a:rPr lang="ru-RU" sz="1400" dirty="0">
                <a:solidFill>
                  <a:srgbClr val="000000"/>
                </a:solidFill>
              </a:rPr>
              <a:t>использовать красный на зеленом фоне и наоборот – дальтоники не смогут прочесть информацию– рис. 1в </a:t>
            </a:r>
          </a:p>
          <a:p>
            <a:pPr marL="0" indent="0">
              <a:buNone/>
            </a:pPr>
            <a:r>
              <a:rPr lang="ru-RU" sz="1400" b="1" dirty="0">
                <a:solidFill>
                  <a:srgbClr val="002060"/>
                </a:solidFill>
              </a:rPr>
              <a:t>Плохо различимы </a:t>
            </a:r>
            <a:r>
              <a:rPr lang="ru-RU" sz="1400" dirty="0">
                <a:solidFill>
                  <a:srgbClr val="000000"/>
                </a:solidFill>
              </a:rPr>
              <a:t>светоотражающие (металлизированные) краски – рис. 2 </a:t>
            </a:r>
          </a:p>
        </p:txBody>
      </p:sp>
      <p:sp>
        <p:nvSpPr>
          <p:cNvPr id="4" name="Прямоугольник 3"/>
          <p:cNvSpPr/>
          <p:nvPr/>
        </p:nvSpPr>
        <p:spPr>
          <a:xfrm>
            <a:off x="5372099" y="1469571"/>
            <a:ext cx="2808515" cy="338554"/>
          </a:xfrm>
          <a:prstGeom prst="rect">
            <a:avLst/>
          </a:prstGeom>
        </p:spPr>
        <p:txBody>
          <a:bodyPr wrap="square">
            <a:spAutoFit/>
          </a:bodyPr>
          <a:lstStyle/>
          <a:p>
            <a:r>
              <a:rPr lang="ru-RU" sz="1600" dirty="0">
                <a:latin typeface="Calibri" panose="020F0502020204030204" pitchFamily="34" charset="0"/>
              </a:rPr>
              <a:t>Рис. 1 – контрастные цвета </a:t>
            </a:r>
            <a:endParaRPr lang="ru-RU" sz="1600" dirty="0"/>
          </a:p>
        </p:txBody>
      </p:sp>
      <p:pic>
        <p:nvPicPr>
          <p:cNvPr id="5" name="Рисунок 4"/>
          <p:cNvPicPr>
            <a:picLocks noChangeAspect="1"/>
          </p:cNvPicPr>
          <p:nvPr/>
        </p:nvPicPr>
        <p:blipFill>
          <a:blip r:embed="rId2"/>
          <a:stretch>
            <a:fillRect/>
          </a:stretch>
        </p:blipFill>
        <p:spPr>
          <a:xfrm>
            <a:off x="5722548" y="1838903"/>
            <a:ext cx="1494680" cy="1504376"/>
          </a:xfrm>
          <a:prstGeom prst="rect">
            <a:avLst/>
          </a:prstGeom>
        </p:spPr>
      </p:pic>
      <p:sp>
        <p:nvSpPr>
          <p:cNvPr id="6" name="TextBox 5"/>
          <p:cNvSpPr txBox="1"/>
          <p:nvPr/>
        </p:nvSpPr>
        <p:spPr>
          <a:xfrm>
            <a:off x="5437414" y="2155371"/>
            <a:ext cx="413896" cy="307777"/>
          </a:xfrm>
          <a:prstGeom prst="rect">
            <a:avLst/>
          </a:prstGeom>
          <a:noFill/>
        </p:spPr>
        <p:txBody>
          <a:bodyPr wrap="none" rtlCol="0">
            <a:spAutoFit/>
          </a:bodyPr>
          <a:lstStyle/>
          <a:p>
            <a:r>
              <a:rPr lang="ru-RU" sz="1400" dirty="0"/>
              <a:t>А) </a:t>
            </a:r>
          </a:p>
        </p:txBody>
      </p:sp>
      <p:sp>
        <p:nvSpPr>
          <p:cNvPr id="7" name="TextBox 6"/>
          <p:cNvSpPr txBox="1"/>
          <p:nvPr/>
        </p:nvSpPr>
        <p:spPr>
          <a:xfrm>
            <a:off x="5600699" y="3659747"/>
            <a:ext cx="375557" cy="307777"/>
          </a:xfrm>
          <a:prstGeom prst="rect">
            <a:avLst/>
          </a:prstGeom>
          <a:noFill/>
        </p:spPr>
        <p:txBody>
          <a:bodyPr wrap="square" rtlCol="0">
            <a:spAutoFit/>
          </a:bodyPr>
          <a:lstStyle/>
          <a:p>
            <a:r>
              <a:rPr lang="ru-RU" sz="1400" dirty="0"/>
              <a:t>Б) </a:t>
            </a:r>
          </a:p>
        </p:txBody>
      </p:sp>
      <p:sp>
        <p:nvSpPr>
          <p:cNvPr id="8" name="Прямоугольник 7"/>
          <p:cNvSpPr/>
          <p:nvPr/>
        </p:nvSpPr>
        <p:spPr>
          <a:xfrm>
            <a:off x="6090557" y="3712611"/>
            <a:ext cx="1502229" cy="2549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0000"/>
                </a:solidFill>
              </a:rPr>
              <a:t>Казнить нельзя,</a:t>
            </a:r>
          </a:p>
        </p:txBody>
      </p:sp>
      <p:sp>
        <p:nvSpPr>
          <p:cNvPr id="9" name="TextBox 8"/>
          <p:cNvSpPr txBox="1"/>
          <p:nvPr/>
        </p:nvSpPr>
        <p:spPr>
          <a:xfrm>
            <a:off x="6558720" y="4042623"/>
            <a:ext cx="1034066" cy="276999"/>
          </a:xfrm>
          <a:prstGeom prst="rect">
            <a:avLst/>
          </a:prstGeom>
          <a:solidFill>
            <a:srgbClr val="00B050"/>
          </a:solidFill>
        </p:spPr>
        <p:txBody>
          <a:bodyPr wrap="none" rtlCol="0">
            <a:spAutoFit/>
          </a:bodyPr>
          <a:lstStyle/>
          <a:p>
            <a:r>
              <a:rPr lang="ru-RU" sz="1200" dirty="0">
                <a:solidFill>
                  <a:schemeClr val="bg1"/>
                </a:solidFill>
              </a:rPr>
              <a:t>помиловать</a:t>
            </a:r>
          </a:p>
        </p:txBody>
      </p:sp>
      <p:sp>
        <p:nvSpPr>
          <p:cNvPr id="10" name="TextBox 9"/>
          <p:cNvSpPr txBox="1"/>
          <p:nvPr/>
        </p:nvSpPr>
        <p:spPr>
          <a:xfrm>
            <a:off x="5644362" y="4856346"/>
            <a:ext cx="364202" cy="307777"/>
          </a:xfrm>
          <a:prstGeom prst="rect">
            <a:avLst/>
          </a:prstGeom>
          <a:noFill/>
        </p:spPr>
        <p:txBody>
          <a:bodyPr wrap="none" rtlCol="0">
            <a:spAutoFit/>
          </a:bodyPr>
          <a:lstStyle/>
          <a:p>
            <a:r>
              <a:rPr lang="ru-RU" sz="1400" dirty="0"/>
              <a:t>В)</a:t>
            </a:r>
          </a:p>
        </p:txBody>
      </p:sp>
      <p:sp>
        <p:nvSpPr>
          <p:cNvPr id="11" name="TextBox 10"/>
          <p:cNvSpPr txBox="1"/>
          <p:nvPr/>
        </p:nvSpPr>
        <p:spPr>
          <a:xfrm>
            <a:off x="6041569" y="4794791"/>
            <a:ext cx="793679" cy="276999"/>
          </a:xfrm>
          <a:prstGeom prst="rect">
            <a:avLst/>
          </a:prstGeom>
          <a:solidFill>
            <a:srgbClr val="FF0000"/>
          </a:solidFill>
        </p:spPr>
        <p:txBody>
          <a:bodyPr wrap="none" rtlCol="0">
            <a:spAutoFit/>
          </a:bodyPr>
          <a:lstStyle/>
          <a:p>
            <a:r>
              <a:rPr lang="ru-RU" sz="1200" dirty="0">
                <a:solidFill>
                  <a:srgbClr val="00B050"/>
                </a:solidFill>
              </a:rPr>
              <a:t>Казнить,</a:t>
            </a:r>
          </a:p>
        </p:txBody>
      </p:sp>
      <p:sp>
        <p:nvSpPr>
          <p:cNvPr id="12" name="TextBox 11"/>
          <p:cNvSpPr txBox="1"/>
          <p:nvPr/>
        </p:nvSpPr>
        <p:spPr>
          <a:xfrm>
            <a:off x="6389422" y="5145745"/>
            <a:ext cx="1591590" cy="276999"/>
          </a:xfrm>
          <a:prstGeom prst="rect">
            <a:avLst/>
          </a:prstGeom>
          <a:solidFill>
            <a:schemeClr val="accent3">
              <a:lumMod val="75000"/>
            </a:schemeClr>
          </a:solidFill>
        </p:spPr>
        <p:txBody>
          <a:bodyPr wrap="none" rtlCol="0">
            <a:spAutoFit/>
          </a:bodyPr>
          <a:lstStyle/>
          <a:p>
            <a:r>
              <a:rPr lang="ru-RU" sz="1200" dirty="0">
                <a:solidFill>
                  <a:srgbClr val="FF0000"/>
                </a:solidFill>
              </a:rPr>
              <a:t>Нельзя помиловать</a:t>
            </a:r>
          </a:p>
        </p:txBody>
      </p:sp>
      <p:sp>
        <p:nvSpPr>
          <p:cNvPr id="13" name="TextBox 12"/>
          <p:cNvSpPr txBox="1"/>
          <p:nvPr/>
        </p:nvSpPr>
        <p:spPr>
          <a:xfrm>
            <a:off x="8754712" y="1500349"/>
            <a:ext cx="3437288" cy="338554"/>
          </a:xfrm>
          <a:prstGeom prst="rect">
            <a:avLst/>
          </a:prstGeom>
          <a:noFill/>
        </p:spPr>
        <p:txBody>
          <a:bodyPr wrap="none" rtlCol="0">
            <a:spAutoFit/>
          </a:bodyPr>
          <a:lstStyle/>
          <a:p>
            <a:r>
              <a:rPr lang="ru-RU" sz="1600" dirty="0"/>
              <a:t>Рис. 2 – светоотражающие краски</a:t>
            </a:r>
          </a:p>
        </p:txBody>
      </p:sp>
      <p:pic>
        <p:nvPicPr>
          <p:cNvPr id="14" name="Рисунок 13"/>
          <p:cNvPicPr>
            <a:picLocks noChangeAspect="1"/>
          </p:cNvPicPr>
          <p:nvPr/>
        </p:nvPicPr>
        <p:blipFill>
          <a:blip r:embed="rId3"/>
          <a:stretch>
            <a:fillRect/>
          </a:stretch>
        </p:blipFill>
        <p:spPr>
          <a:xfrm>
            <a:off x="8537041" y="2038604"/>
            <a:ext cx="1407059" cy="1167069"/>
          </a:xfrm>
          <a:prstGeom prst="rect">
            <a:avLst/>
          </a:prstGeom>
        </p:spPr>
      </p:pic>
      <p:pic>
        <p:nvPicPr>
          <p:cNvPr id="15" name="Рисунок 14"/>
          <p:cNvPicPr>
            <a:picLocks noChangeAspect="1"/>
          </p:cNvPicPr>
          <p:nvPr/>
        </p:nvPicPr>
        <p:blipFill>
          <a:blip r:embed="rId4"/>
          <a:stretch>
            <a:fillRect/>
          </a:stretch>
        </p:blipFill>
        <p:spPr>
          <a:xfrm>
            <a:off x="10473356" y="2038604"/>
            <a:ext cx="1310073" cy="1034323"/>
          </a:xfrm>
          <a:prstGeom prst="rect">
            <a:avLst/>
          </a:prstGeom>
        </p:spPr>
      </p:pic>
      <p:pic>
        <p:nvPicPr>
          <p:cNvPr id="16" name="Рисунок 15"/>
          <p:cNvPicPr>
            <a:picLocks noChangeAspect="1"/>
          </p:cNvPicPr>
          <p:nvPr/>
        </p:nvPicPr>
        <p:blipFill>
          <a:blip r:embed="rId5"/>
          <a:stretch>
            <a:fillRect/>
          </a:stretch>
        </p:blipFill>
        <p:spPr>
          <a:xfrm>
            <a:off x="10473356" y="3205674"/>
            <a:ext cx="1310073" cy="1068843"/>
          </a:xfrm>
          <a:prstGeom prst="rect">
            <a:avLst/>
          </a:prstGeom>
        </p:spPr>
      </p:pic>
      <p:sp>
        <p:nvSpPr>
          <p:cNvPr id="17" name="Стрелка вправо 16"/>
          <p:cNvSpPr/>
          <p:nvPr/>
        </p:nvSpPr>
        <p:spPr>
          <a:xfrm>
            <a:off x="9944100" y="2563707"/>
            <a:ext cx="529256" cy="4846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6"/>
          <a:stretch>
            <a:fillRect/>
          </a:stretch>
        </p:blipFill>
        <p:spPr>
          <a:xfrm>
            <a:off x="8925560" y="4856346"/>
            <a:ext cx="1009759" cy="1225231"/>
          </a:xfrm>
          <a:prstGeom prst="rect">
            <a:avLst/>
          </a:prstGeom>
        </p:spPr>
      </p:pic>
      <p:pic>
        <p:nvPicPr>
          <p:cNvPr id="19" name="Рисунок 18"/>
          <p:cNvPicPr>
            <a:picLocks noChangeAspect="1"/>
          </p:cNvPicPr>
          <p:nvPr/>
        </p:nvPicPr>
        <p:blipFill>
          <a:blip r:embed="rId7"/>
          <a:stretch>
            <a:fillRect/>
          </a:stretch>
        </p:blipFill>
        <p:spPr>
          <a:xfrm>
            <a:off x="10473356" y="4874736"/>
            <a:ext cx="1009001" cy="1225231"/>
          </a:xfrm>
          <a:prstGeom prst="rect">
            <a:avLst/>
          </a:prstGeom>
        </p:spPr>
      </p:pic>
    </p:spTree>
    <p:extLst>
      <p:ext uri="{BB962C8B-B14F-4D97-AF65-F5344CB8AC3E}">
        <p14:creationId xmlns:p14="http://schemas.microsoft.com/office/powerpoint/2010/main" val="259118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право 2"/>
          <p:cNvSpPr/>
          <p:nvPr/>
        </p:nvSpPr>
        <p:spPr>
          <a:xfrm>
            <a:off x="986117" y="3621741"/>
            <a:ext cx="10797311" cy="7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937569" y="489132"/>
            <a:ext cx="9601200" cy="622683"/>
          </a:xfrm>
        </p:spPr>
        <p:txBody>
          <a:bodyPr>
            <a:noAutofit/>
          </a:bodyPr>
          <a:lstStyle/>
          <a:p>
            <a:pPr marL="457200" indent="-457200"/>
            <a:r>
              <a:rPr lang="ru-RU" sz="1600" dirty="0">
                <a:latin typeface="Arial" panose="020B0604020202020204" pitchFamily="34" charset="0"/>
                <a:cs typeface="Arial" panose="020B0604020202020204" pitchFamily="34" charset="0"/>
              </a:rPr>
              <a:t>1. Горизонтальные и вертикальные технические регламенты Таможенного Союза и Евразийского экономического союза</a:t>
            </a:r>
            <a:br>
              <a:rPr lang="ru-RU" sz="1600" dirty="0">
                <a:latin typeface="Arial" panose="020B0604020202020204" pitchFamily="34" charset="0"/>
                <a:cs typeface="Arial" panose="020B0604020202020204" pitchFamily="34" charset="0"/>
              </a:rPr>
            </a:br>
            <a:endParaRPr lang="ru-RU" sz="1600" dirty="0"/>
          </a:p>
        </p:txBody>
      </p:sp>
      <p:sp>
        <p:nvSpPr>
          <p:cNvPr id="11" name="Стрелка вверх 10"/>
          <p:cNvSpPr/>
          <p:nvPr/>
        </p:nvSpPr>
        <p:spPr>
          <a:xfrm>
            <a:off x="796128" y="2076223"/>
            <a:ext cx="794802" cy="4479921"/>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022/2011 (Маркировка*)</a:t>
            </a:r>
          </a:p>
        </p:txBody>
      </p:sp>
      <p:sp>
        <p:nvSpPr>
          <p:cNvPr id="17" name="Стрелка вверх 16"/>
          <p:cNvSpPr/>
          <p:nvPr/>
        </p:nvSpPr>
        <p:spPr>
          <a:xfrm>
            <a:off x="1635207" y="2073355"/>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005/2011 (Упаковка*)</a:t>
            </a:r>
          </a:p>
        </p:txBody>
      </p:sp>
      <p:sp>
        <p:nvSpPr>
          <p:cNvPr id="21" name="Стрелка вверх 20"/>
          <p:cNvSpPr/>
          <p:nvPr/>
        </p:nvSpPr>
        <p:spPr>
          <a:xfrm>
            <a:off x="2474286" y="2073355"/>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023/2011 (Соки*) </a:t>
            </a:r>
          </a:p>
        </p:txBody>
      </p:sp>
      <p:sp>
        <p:nvSpPr>
          <p:cNvPr id="24" name="Стрелка вверх 23"/>
          <p:cNvSpPr/>
          <p:nvPr/>
        </p:nvSpPr>
        <p:spPr>
          <a:xfrm>
            <a:off x="3359466"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024/2011 (Масложировая продукция*) </a:t>
            </a:r>
          </a:p>
        </p:txBody>
      </p:sp>
      <p:sp>
        <p:nvSpPr>
          <p:cNvPr id="25" name="Стрелка вверх 24"/>
          <p:cNvSpPr/>
          <p:nvPr/>
        </p:nvSpPr>
        <p:spPr>
          <a:xfrm>
            <a:off x="4273391" y="2070486"/>
            <a:ext cx="733663"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200" dirty="0"/>
              <a:t>ТР ТС 027/2012 (Специализированная продукция*)</a:t>
            </a:r>
          </a:p>
        </p:txBody>
      </p:sp>
      <p:sp>
        <p:nvSpPr>
          <p:cNvPr id="26" name="Стрелка вверх 25"/>
          <p:cNvSpPr/>
          <p:nvPr/>
        </p:nvSpPr>
        <p:spPr>
          <a:xfrm>
            <a:off x="5098568"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029/2012 (Пищевые добавки*) </a:t>
            </a:r>
          </a:p>
        </p:txBody>
      </p:sp>
      <p:sp>
        <p:nvSpPr>
          <p:cNvPr id="27" name="Стрелка вверх 26"/>
          <p:cNvSpPr/>
          <p:nvPr/>
        </p:nvSpPr>
        <p:spPr>
          <a:xfrm>
            <a:off x="5943367"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wrap="square" rtlCol="0" anchor="ctr">
            <a:spAutoFit/>
          </a:bodyPr>
          <a:lstStyle/>
          <a:p>
            <a:pPr algn="ctr"/>
            <a:r>
              <a:rPr lang="ru-RU" sz="1400" dirty="0"/>
              <a:t>ТР ТС 033/2013 (Молочная продукция*) </a:t>
            </a:r>
          </a:p>
        </p:txBody>
      </p:sp>
      <p:sp>
        <p:nvSpPr>
          <p:cNvPr id="28" name="Стрелка вверх 27"/>
          <p:cNvSpPr/>
          <p:nvPr/>
        </p:nvSpPr>
        <p:spPr>
          <a:xfrm>
            <a:off x="6788166" y="2073354"/>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ТС 034/2013 (Мясная продукция*) </a:t>
            </a:r>
          </a:p>
        </p:txBody>
      </p:sp>
      <p:sp>
        <p:nvSpPr>
          <p:cNvPr id="29" name="Стрелка вверх 28"/>
          <p:cNvSpPr/>
          <p:nvPr/>
        </p:nvSpPr>
        <p:spPr>
          <a:xfrm>
            <a:off x="7643912"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rtlCol="0" anchor="ctr">
            <a:spAutoFit/>
          </a:bodyPr>
          <a:lstStyle/>
          <a:p>
            <a:pPr algn="ctr"/>
            <a:r>
              <a:rPr lang="ru-RU" sz="1400" dirty="0"/>
              <a:t>ТР ЕАЭС 040/2016 (Рыбная продукция*)</a:t>
            </a:r>
          </a:p>
        </p:txBody>
      </p:sp>
      <p:sp>
        <p:nvSpPr>
          <p:cNvPr id="30" name="Стрелка вверх 29"/>
          <p:cNvSpPr/>
          <p:nvPr/>
        </p:nvSpPr>
        <p:spPr>
          <a:xfrm>
            <a:off x="8477764"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wrap="square" rtlCol="0" anchor="ctr">
            <a:spAutoFit/>
          </a:bodyPr>
          <a:lstStyle/>
          <a:p>
            <a:pPr algn="ctr"/>
            <a:r>
              <a:rPr lang="ru-RU" sz="1400" dirty="0"/>
              <a:t>ТР ЕАЭС 044/2017 (Упакованная питьевая вода*)</a:t>
            </a:r>
          </a:p>
        </p:txBody>
      </p:sp>
      <p:sp>
        <p:nvSpPr>
          <p:cNvPr id="31" name="Стрелка вверх 30"/>
          <p:cNvSpPr/>
          <p:nvPr/>
        </p:nvSpPr>
        <p:spPr>
          <a:xfrm>
            <a:off x="9333510"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wrap="square" rtlCol="0" anchor="ctr">
            <a:spAutoFit/>
          </a:bodyPr>
          <a:lstStyle/>
          <a:p>
            <a:pPr algn="ctr"/>
            <a:r>
              <a:rPr lang="ru-RU" sz="1400" dirty="0"/>
              <a:t>ТР ЕАЭС 471/2018 (Алкогольная продукция*)</a:t>
            </a:r>
          </a:p>
        </p:txBody>
      </p:sp>
      <p:sp>
        <p:nvSpPr>
          <p:cNvPr id="32" name="TextBox 31"/>
          <p:cNvSpPr txBox="1"/>
          <p:nvPr/>
        </p:nvSpPr>
        <p:spPr>
          <a:xfrm>
            <a:off x="1670538" y="1617785"/>
            <a:ext cx="1672253" cy="369332"/>
          </a:xfrm>
          <a:prstGeom prst="rect">
            <a:avLst/>
          </a:prstGeom>
          <a:noFill/>
        </p:spPr>
        <p:txBody>
          <a:bodyPr wrap="none" rtlCol="0">
            <a:spAutoFit/>
          </a:bodyPr>
          <a:lstStyle/>
          <a:p>
            <a:r>
              <a:rPr lang="ru-RU" dirty="0"/>
              <a:t>*Примечание:</a:t>
            </a:r>
          </a:p>
        </p:txBody>
      </p:sp>
      <p:sp>
        <p:nvSpPr>
          <p:cNvPr id="18" name="Стрелка вверх 17"/>
          <p:cNvSpPr/>
          <p:nvPr/>
        </p:nvSpPr>
        <p:spPr>
          <a:xfrm>
            <a:off x="10189256" y="2070486"/>
            <a:ext cx="794802" cy="4485658"/>
          </a:xfrm>
          <a:prstGeom prst="upArrow">
            <a:avLst/>
          </a:prstGeom>
        </p:spPr>
        <p:style>
          <a:lnRef idx="2">
            <a:schemeClr val="accent1"/>
          </a:lnRef>
          <a:fillRef idx="1">
            <a:schemeClr val="lt1"/>
          </a:fillRef>
          <a:effectRef idx="0">
            <a:schemeClr val="accent1"/>
          </a:effectRef>
          <a:fontRef idx="minor">
            <a:schemeClr val="dk1"/>
          </a:fontRef>
        </p:style>
        <p:txBody>
          <a:bodyPr vert="vert270" wrap="square" rtlCol="0" anchor="ctr">
            <a:spAutoFit/>
          </a:bodyPr>
          <a:lstStyle/>
          <a:p>
            <a:pPr algn="ctr"/>
            <a:r>
              <a:rPr lang="ru-RU" sz="1400" dirty="0"/>
              <a:t>ТР ЕАЭС 051/2021 (Мясо птицы*)</a:t>
            </a:r>
          </a:p>
        </p:txBody>
      </p:sp>
      <p:sp>
        <p:nvSpPr>
          <p:cNvPr id="4" name="TextBox 3"/>
          <p:cNvSpPr txBox="1"/>
          <p:nvPr/>
        </p:nvSpPr>
        <p:spPr>
          <a:xfrm>
            <a:off x="11102046" y="2886635"/>
            <a:ext cx="913916" cy="523220"/>
          </a:xfrm>
          <a:prstGeom prst="rect">
            <a:avLst/>
          </a:prstGeom>
          <a:noFill/>
        </p:spPr>
        <p:txBody>
          <a:bodyPr wrap="square" rtlCol="0">
            <a:spAutoFit/>
          </a:bodyPr>
          <a:lstStyle/>
          <a:p>
            <a:r>
              <a:rPr lang="ru-RU" sz="1400" dirty="0"/>
              <a:t>ТР ТС 021/2011</a:t>
            </a:r>
          </a:p>
        </p:txBody>
      </p:sp>
    </p:spTree>
    <p:extLst>
      <p:ext uri="{BB962C8B-B14F-4D97-AF65-F5344CB8AC3E}">
        <p14:creationId xmlns:p14="http://schemas.microsoft.com/office/powerpoint/2010/main" val="116397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Требования ТР ТС 022/2011 к изображениям </a:t>
            </a:r>
          </a:p>
        </p:txBody>
      </p:sp>
      <p:sp>
        <p:nvSpPr>
          <p:cNvPr id="3" name="Объект 2"/>
          <p:cNvSpPr>
            <a:spLocks noGrp="1"/>
          </p:cNvSpPr>
          <p:nvPr>
            <p:ph idx="1"/>
          </p:nvPr>
        </p:nvSpPr>
        <p:spPr>
          <a:xfrm>
            <a:off x="1371599" y="1583870"/>
            <a:ext cx="10411829" cy="4849587"/>
          </a:xfrm>
        </p:spPr>
        <p:txBody>
          <a:bodyPr>
            <a:normAutofit fontScale="92500" lnSpcReduction="20000"/>
          </a:bodyPr>
          <a:lstStyle/>
          <a:p>
            <a:pPr marL="0" indent="0" algn="just">
              <a:buNone/>
            </a:pPr>
            <a:r>
              <a:rPr lang="ru-RU" dirty="0">
                <a:solidFill>
                  <a:srgbClr val="000000"/>
                </a:solidFill>
              </a:rPr>
              <a:t>1. Согласно ТР ТС 022/2011 маркировка </a:t>
            </a:r>
            <a:r>
              <a:rPr lang="ru-RU" b="1" dirty="0">
                <a:solidFill>
                  <a:srgbClr val="FF0000"/>
                </a:solidFill>
              </a:rPr>
              <a:t>не должна содержать изображение </a:t>
            </a:r>
            <a:r>
              <a:rPr lang="ru-RU" dirty="0">
                <a:solidFill>
                  <a:srgbClr val="000000"/>
                </a:solidFill>
              </a:rPr>
              <a:t>пищевых продуктов, которых </a:t>
            </a:r>
            <a:r>
              <a:rPr lang="ru-RU" b="1" dirty="0">
                <a:solidFill>
                  <a:srgbClr val="FF0000"/>
                </a:solidFill>
              </a:rPr>
              <a:t>нет в упаковке</a:t>
            </a:r>
            <a:r>
              <a:rPr lang="ru-RU" dirty="0">
                <a:solidFill>
                  <a:srgbClr val="000000"/>
                </a:solidFill>
              </a:rPr>
              <a:t>, или продуктов, вкус и/или аромат которых </a:t>
            </a:r>
            <a:r>
              <a:rPr lang="ru-RU" b="1" dirty="0">
                <a:solidFill>
                  <a:srgbClr val="FF0000"/>
                </a:solidFill>
              </a:rPr>
              <a:t>не соответствует внесенному</a:t>
            </a:r>
            <a:r>
              <a:rPr lang="ru-RU" b="1" dirty="0">
                <a:solidFill>
                  <a:srgbClr val="000000"/>
                </a:solidFill>
              </a:rPr>
              <a:t> </a:t>
            </a:r>
            <a:r>
              <a:rPr lang="ru-RU" dirty="0" err="1">
                <a:solidFill>
                  <a:srgbClr val="000000"/>
                </a:solidFill>
              </a:rPr>
              <a:t>ароматизатору</a:t>
            </a:r>
            <a:r>
              <a:rPr lang="ru-RU" dirty="0">
                <a:solidFill>
                  <a:srgbClr val="000000"/>
                </a:solidFill>
              </a:rPr>
              <a:t> (см. п. 8 части 4.12) </a:t>
            </a:r>
          </a:p>
          <a:p>
            <a:pPr marL="0" indent="0" algn="just">
              <a:buNone/>
            </a:pPr>
            <a:r>
              <a:rPr lang="ru-RU" dirty="0">
                <a:solidFill>
                  <a:srgbClr val="000000"/>
                </a:solidFill>
              </a:rPr>
              <a:t>2. Регламент содержит следующее дополнение (часть 4.12): </a:t>
            </a:r>
          </a:p>
          <a:p>
            <a:pPr marL="0" indent="0" algn="just">
              <a:buNone/>
            </a:pPr>
            <a:r>
              <a:rPr lang="ru-RU" b="1" dirty="0">
                <a:solidFill>
                  <a:srgbClr val="FF0000"/>
                </a:solidFill>
              </a:rPr>
              <a:t>9. Маркировка пищевой продукции, нанесенная в виде изображения либо текстового описания блюда, при приготовлении которого применяется эта пищевая продукция, должна сопровождаться словами «вариант приготовленного блюда» или аналогичными по смыслу словами</a:t>
            </a:r>
            <a:r>
              <a:rPr lang="ru-RU" b="1" dirty="0">
                <a:solidFill>
                  <a:srgbClr val="000000"/>
                </a:solidFill>
              </a:rPr>
              <a:t> </a:t>
            </a:r>
            <a:endParaRPr lang="ru-RU" dirty="0">
              <a:solidFill>
                <a:srgbClr val="000000"/>
              </a:solidFill>
            </a:endParaRPr>
          </a:p>
          <a:p>
            <a:pPr marL="0" indent="0" algn="just">
              <a:buNone/>
            </a:pPr>
            <a:r>
              <a:rPr lang="ru-RU" dirty="0">
                <a:solidFill>
                  <a:srgbClr val="000000"/>
                </a:solidFill>
              </a:rPr>
              <a:t>3. Обращаем внимание, что кроме изображения самого продукта, его компонентов или приготовленного из этого продукта блюда, на упаковке могут быть изображены не только пищевые продукты, которые украсят упаковку и не будут противоречить регламенту </a:t>
            </a:r>
          </a:p>
          <a:p>
            <a:pPr marL="0" indent="0" algn="just">
              <a:buNone/>
            </a:pPr>
            <a:r>
              <a:rPr lang="ru-RU" b="1" dirty="0">
                <a:solidFill>
                  <a:srgbClr val="FF0000"/>
                </a:solidFill>
              </a:rPr>
              <a:t>В любом случае, хотя изображения являются дополнительными элементами маркировки, они должны быть достоверны (обоснованы) и не вводить потребителя в заблуждение</a:t>
            </a:r>
            <a:r>
              <a:rPr lang="ru-RU" b="1" dirty="0">
                <a:solidFill>
                  <a:srgbClr val="000000"/>
                </a:solidFill>
              </a:rPr>
              <a:t> </a:t>
            </a:r>
            <a:endParaRPr lang="ru-RU" dirty="0">
              <a:solidFill>
                <a:srgbClr val="000000"/>
              </a:solidFill>
            </a:endParaRPr>
          </a:p>
          <a:p>
            <a:pPr marL="0" indent="0" algn="just">
              <a:buNone/>
            </a:pPr>
            <a:r>
              <a:rPr lang="ru-RU" dirty="0">
                <a:solidFill>
                  <a:srgbClr val="000000"/>
                </a:solidFill>
              </a:rPr>
              <a:t>4. При заказе макета упаковки следует предупредить разработчика, что изображения не должны противоречить требованиям ТР ТС 022/2011. Изображение, которое разработчик макета считает украшением упаковки, в некоторых случаях может вызвать претензии </a:t>
            </a:r>
          </a:p>
        </p:txBody>
      </p:sp>
    </p:spTree>
    <p:extLst>
      <p:ext uri="{BB962C8B-B14F-4D97-AF65-F5344CB8AC3E}">
        <p14:creationId xmlns:p14="http://schemas.microsoft.com/office/powerpoint/2010/main" val="166195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a:xfrm>
            <a:off x="1371599" y="1485899"/>
            <a:ext cx="10411829" cy="5241472"/>
          </a:xfrm>
        </p:spPr>
        <p:txBody>
          <a:bodyPr>
            <a:normAutofit fontScale="70000" lnSpcReduction="20000"/>
          </a:bodyPr>
          <a:lstStyle/>
          <a:p>
            <a:pPr marL="0" indent="0">
              <a:buNone/>
            </a:pPr>
            <a:r>
              <a:rPr lang="ru-RU" b="1" dirty="0">
                <a:solidFill>
                  <a:srgbClr val="000000"/>
                </a:solidFill>
              </a:rPr>
              <a:t>На упаковке можно помещать следующие изображения: </a:t>
            </a:r>
            <a:endParaRPr lang="ru-RU" dirty="0">
              <a:solidFill>
                <a:srgbClr val="000000"/>
              </a:solidFill>
            </a:endParaRPr>
          </a:p>
          <a:p>
            <a:pPr algn="just">
              <a:buFont typeface="Wingdings" panose="05000000000000000000" pitchFamily="2" charset="2"/>
              <a:buChar char="Ø"/>
            </a:pPr>
            <a:r>
              <a:rPr lang="ru-RU" b="1" dirty="0">
                <a:solidFill>
                  <a:srgbClr val="000000"/>
                </a:solidFill>
              </a:rPr>
              <a:t>продукт </a:t>
            </a:r>
            <a:r>
              <a:rPr lang="ru-RU" dirty="0">
                <a:solidFill>
                  <a:srgbClr val="000000"/>
                </a:solidFill>
              </a:rPr>
              <a:t>(если изображение не точно передает его вид, рекомендуем привести сопроводительную надпись) </a:t>
            </a:r>
          </a:p>
          <a:p>
            <a:pPr>
              <a:buFont typeface="Wingdings" panose="05000000000000000000" pitchFamily="2" charset="2"/>
              <a:buChar char="Ø"/>
            </a:pPr>
            <a:r>
              <a:rPr lang="ru-RU" b="1" dirty="0">
                <a:solidFill>
                  <a:srgbClr val="000000"/>
                </a:solidFill>
              </a:rPr>
              <a:t>готовое блюдо </a:t>
            </a:r>
            <a:r>
              <a:rPr lang="ru-RU" dirty="0">
                <a:solidFill>
                  <a:srgbClr val="000000"/>
                </a:solidFill>
              </a:rPr>
              <a:t>с сопроводительной надписью </a:t>
            </a:r>
          </a:p>
          <a:p>
            <a:pPr>
              <a:buFont typeface="Wingdings" panose="05000000000000000000" pitchFamily="2" charset="2"/>
              <a:buChar char="Ø"/>
            </a:pPr>
            <a:r>
              <a:rPr lang="ru-RU" b="1" dirty="0">
                <a:solidFill>
                  <a:srgbClr val="000000"/>
                </a:solidFill>
              </a:rPr>
              <a:t>сырье</a:t>
            </a:r>
            <a:r>
              <a:rPr lang="ru-RU" dirty="0">
                <a:solidFill>
                  <a:srgbClr val="000000"/>
                </a:solidFill>
              </a:rPr>
              <a:t>, из которого изготовлен продукт (в некоторых случаях могут быть ограничения) </a:t>
            </a:r>
          </a:p>
          <a:p>
            <a:pPr algn="just">
              <a:buFont typeface="Wingdings" panose="05000000000000000000" pitchFamily="2" charset="2"/>
              <a:buChar char="Ø"/>
            </a:pPr>
            <a:r>
              <a:rPr lang="ru-RU" b="1" dirty="0">
                <a:solidFill>
                  <a:srgbClr val="000000"/>
                </a:solidFill>
              </a:rPr>
              <a:t>компоненты</a:t>
            </a:r>
            <a:r>
              <a:rPr lang="ru-RU" dirty="0">
                <a:solidFill>
                  <a:srgbClr val="000000"/>
                </a:solidFill>
              </a:rPr>
              <a:t>, которые применялись при его изготовлении, в </a:t>
            </a:r>
            <a:r>
              <a:rPr lang="ru-RU" dirty="0" err="1">
                <a:solidFill>
                  <a:srgbClr val="000000"/>
                </a:solidFill>
              </a:rPr>
              <a:t>т.ч</a:t>
            </a:r>
            <a:r>
              <a:rPr lang="ru-RU" dirty="0">
                <a:solidFill>
                  <a:srgbClr val="000000"/>
                </a:solidFill>
              </a:rPr>
              <a:t>. в </a:t>
            </a:r>
            <a:r>
              <a:rPr lang="ru-RU" dirty="0" err="1">
                <a:solidFill>
                  <a:srgbClr val="000000"/>
                </a:solidFill>
              </a:rPr>
              <a:t>непереработанном</a:t>
            </a:r>
            <a:r>
              <a:rPr lang="ru-RU" dirty="0">
                <a:solidFill>
                  <a:srgbClr val="000000"/>
                </a:solidFill>
              </a:rPr>
              <a:t> виде (но в некоторых случаях может потребоваться сопроводительная надпись) </a:t>
            </a:r>
          </a:p>
          <a:p>
            <a:pPr algn="just">
              <a:buFont typeface="Wingdings" panose="05000000000000000000" pitchFamily="2" charset="2"/>
              <a:buChar char="Ø"/>
            </a:pPr>
            <a:r>
              <a:rPr lang="ru-RU" b="1" dirty="0">
                <a:solidFill>
                  <a:srgbClr val="000000"/>
                </a:solidFill>
              </a:rPr>
              <a:t>продукты</a:t>
            </a:r>
            <a:r>
              <a:rPr lang="ru-RU" dirty="0">
                <a:solidFill>
                  <a:srgbClr val="000000"/>
                </a:solidFill>
              </a:rPr>
              <a:t>, вкус и аромат которых передан используемым </a:t>
            </a:r>
            <a:r>
              <a:rPr lang="ru-RU" b="1" dirty="0" err="1">
                <a:solidFill>
                  <a:srgbClr val="000000"/>
                </a:solidFill>
              </a:rPr>
              <a:t>ароматизатором</a:t>
            </a:r>
            <a:r>
              <a:rPr lang="ru-RU" b="1" dirty="0">
                <a:solidFill>
                  <a:srgbClr val="000000"/>
                </a:solidFill>
              </a:rPr>
              <a:t> </a:t>
            </a:r>
            <a:r>
              <a:rPr lang="ru-RU" dirty="0">
                <a:solidFill>
                  <a:srgbClr val="000000"/>
                </a:solidFill>
              </a:rPr>
              <a:t>(известны претензии потребителей) </a:t>
            </a:r>
          </a:p>
          <a:p>
            <a:pPr algn="just">
              <a:buFont typeface="Wingdings" panose="05000000000000000000" pitchFamily="2" charset="2"/>
              <a:buChar char="Ø"/>
            </a:pPr>
            <a:r>
              <a:rPr lang="ru-RU" b="1" dirty="0">
                <a:solidFill>
                  <a:srgbClr val="000000"/>
                </a:solidFill>
              </a:rPr>
              <a:t>животные </a:t>
            </a:r>
            <a:r>
              <a:rPr lang="ru-RU" dirty="0">
                <a:solidFill>
                  <a:srgbClr val="000000"/>
                </a:solidFill>
              </a:rPr>
              <a:t>и </a:t>
            </a:r>
            <a:r>
              <a:rPr lang="ru-RU" b="1" dirty="0">
                <a:solidFill>
                  <a:srgbClr val="000000"/>
                </a:solidFill>
              </a:rPr>
              <a:t>растения</a:t>
            </a:r>
            <a:r>
              <a:rPr lang="ru-RU" dirty="0">
                <a:solidFill>
                  <a:srgbClr val="000000"/>
                </a:solidFill>
              </a:rPr>
              <a:t>, от (из) которых получено сырье и компоненты </a:t>
            </a:r>
          </a:p>
          <a:p>
            <a:pPr algn="just">
              <a:buFont typeface="Wingdings" panose="05000000000000000000" pitchFamily="2" charset="2"/>
              <a:buChar char="Ø"/>
            </a:pPr>
            <a:r>
              <a:rPr lang="ru-RU" b="1" dirty="0">
                <a:solidFill>
                  <a:srgbClr val="000000"/>
                </a:solidFill>
              </a:rPr>
              <a:t>место происхождения (производства) продукта</a:t>
            </a:r>
            <a:r>
              <a:rPr lang="ru-RU" dirty="0">
                <a:solidFill>
                  <a:srgbClr val="000000"/>
                </a:solidFill>
              </a:rPr>
              <a:t>, например, улица, площадь, памятник или другое узнаваемое место </a:t>
            </a:r>
          </a:p>
          <a:p>
            <a:pPr algn="just">
              <a:buFont typeface="Wingdings" panose="05000000000000000000" pitchFamily="2" charset="2"/>
              <a:buChar char="Ø"/>
            </a:pPr>
            <a:r>
              <a:rPr lang="ru-RU" b="1" dirty="0">
                <a:solidFill>
                  <a:srgbClr val="000000"/>
                </a:solidFill>
              </a:rPr>
              <a:t>ферма </a:t>
            </a:r>
            <a:r>
              <a:rPr lang="ru-RU" dirty="0">
                <a:solidFill>
                  <a:srgbClr val="000000"/>
                </a:solidFill>
              </a:rPr>
              <a:t>или </a:t>
            </a:r>
            <a:r>
              <a:rPr lang="ru-RU" b="1" dirty="0">
                <a:solidFill>
                  <a:srgbClr val="000000"/>
                </a:solidFill>
              </a:rPr>
              <a:t>завод</a:t>
            </a:r>
            <a:r>
              <a:rPr lang="ru-RU" dirty="0">
                <a:solidFill>
                  <a:srgbClr val="000000"/>
                </a:solidFill>
              </a:rPr>
              <a:t>, на котором производится продукция </a:t>
            </a:r>
          </a:p>
          <a:p>
            <a:pPr algn="just">
              <a:buFont typeface="Wingdings" panose="05000000000000000000" pitchFamily="2" charset="2"/>
              <a:buChar char="Ø"/>
            </a:pPr>
            <a:r>
              <a:rPr lang="ru-RU" b="1" dirty="0">
                <a:solidFill>
                  <a:srgbClr val="000000"/>
                </a:solidFill>
              </a:rPr>
              <a:t>место сбора сырья или компонентов </a:t>
            </a:r>
            <a:r>
              <a:rPr lang="ru-RU" dirty="0">
                <a:solidFill>
                  <a:srgbClr val="000000"/>
                </a:solidFill>
              </a:rPr>
              <a:t>для производства продукта - поле, сад, виноградник, пасека, озеро, река, море, лес и пр. </a:t>
            </a:r>
          </a:p>
          <a:p>
            <a:pPr algn="just">
              <a:buFont typeface="Wingdings" panose="05000000000000000000" pitchFamily="2" charset="2"/>
              <a:buChar char="Ø"/>
            </a:pPr>
            <a:r>
              <a:rPr lang="ru-RU" b="1" dirty="0">
                <a:solidFill>
                  <a:srgbClr val="000000"/>
                </a:solidFill>
              </a:rPr>
              <a:t>люди </a:t>
            </a:r>
            <a:r>
              <a:rPr lang="ru-RU" dirty="0">
                <a:solidFill>
                  <a:srgbClr val="000000"/>
                </a:solidFill>
              </a:rPr>
              <a:t>(потребители и/или изготовители), в </a:t>
            </a:r>
            <a:r>
              <a:rPr lang="ru-RU" dirty="0" err="1">
                <a:solidFill>
                  <a:srgbClr val="000000"/>
                </a:solidFill>
              </a:rPr>
              <a:t>т.ч</a:t>
            </a:r>
            <a:r>
              <a:rPr lang="ru-RU" dirty="0">
                <a:solidFill>
                  <a:srgbClr val="000000"/>
                </a:solidFill>
              </a:rPr>
              <a:t>. их условное изображение (</a:t>
            </a:r>
            <a:r>
              <a:rPr lang="ru-RU" b="1" dirty="0">
                <a:solidFill>
                  <a:srgbClr val="000000"/>
                </a:solidFill>
              </a:rPr>
              <a:t>исключение </a:t>
            </a:r>
            <a:r>
              <a:rPr lang="ru-RU" dirty="0">
                <a:solidFill>
                  <a:srgbClr val="000000"/>
                </a:solidFill>
              </a:rPr>
              <a:t>– изображение детей на упаковке заменителя женского молока) </a:t>
            </a:r>
          </a:p>
          <a:p>
            <a:pPr algn="just">
              <a:buFont typeface="Wingdings" panose="05000000000000000000" pitchFamily="2" charset="2"/>
              <a:buChar char="Ø"/>
            </a:pPr>
            <a:r>
              <a:rPr lang="ru-RU" b="1" dirty="0">
                <a:solidFill>
                  <a:srgbClr val="000000"/>
                </a:solidFill>
              </a:rPr>
              <a:t>рекламные блоки </a:t>
            </a:r>
            <a:r>
              <a:rPr lang="ru-RU" dirty="0">
                <a:solidFill>
                  <a:srgbClr val="000000"/>
                </a:solidFill>
              </a:rPr>
              <a:t>о своей продукции, о продукции других организаций (в некоторых случаях могут быть ограничения) </a:t>
            </a:r>
          </a:p>
          <a:p>
            <a:pPr algn="just">
              <a:buFont typeface="Wingdings" panose="05000000000000000000" pitchFamily="2" charset="2"/>
              <a:buChar char="Ø"/>
            </a:pPr>
            <a:r>
              <a:rPr lang="ru-RU" dirty="0">
                <a:solidFill>
                  <a:srgbClr val="000000"/>
                </a:solidFill>
              </a:rPr>
              <a:t>различные </a:t>
            </a:r>
            <a:r>
              <a:rPr lang="ru-RU" b="1" dirty="0">
                <a:solidFill>
                  <a:srgbClr val="000000"/>
                </a:solidFill>
              </a:rPr>
              <a:t>медали</a:t>
            </a:r>
            <a:r>
              <a:rPr lang="ru-RU" dirty="0">
                <a:solidFill>
                  <a:srgbClr val="000000"/>
                </a:solidFill>
              </a:rPr>
              <a:t>, </a:t>
            </a:r>
            <a:r>
              <a:rPr lang="ru-RU" b="1" dirty="0">
                <a:solidFill>
                  <a:srgbClr val="000000"/>
                </a:solidFill>
              </a:rPr>
              <a:t>знаки </a:t>
            </a:r>
            <a:r>
              <a:rPr lang="ru-RU" dirty="0">
                <a:solidFill>
                  <a:srgbClr val="000000"/>
                </a:solidFill>
              </a:rPr>
              <a:t>и </a:t>
            </a:r>
            <a:r>
              <a:rPr lang="ru-RU" b="1" dirty="0">
                <a:solidFill>
                  <a:srgbClr val="000000"/>
                </a:solidFill>
              </a:rPr>
              <a:t>значки</a:t>
            </a:r>
            <a:r>
              <a:rPr lang="ru-RU" dirty="0">
                <a:solidFill>
                  <a:srgbClr val="000000"/>
                </a:solidFill>
              </a:rPr>
              <a:t>, в </a:t>
            </a:r>
            <a:r>
              <a:rPr lang="ru-RU" dirty="0" err="1">
                <a:solidFill>
                  <a:srgbClr val="000000"/>
                </a:solidFill>
              </a:rPr>
              <a:t>т.ч</a:t>
            </a:r>
            <a:r>
              <a:rPr lang="ru-RU" dirty="0">
                <a:solidFill>
                  <a:srgbClr val="000000"/>
                </a:solidFill>
              </a:rPr>
              <a:t>. разработанные самостоятельно (может потребоваться подтверждение) </a:t>
            </a:r>
          </a:p>
          <a:p>
            <a:pPr marL="0" indent="0">
              <a:buNone/>
            </a:pPr>
            <a:r>
              <a:rPr lang="ru-RU" b="1" dirty="0">
                <a:solidFill>
                  <a:srgbClr val="FF0000"/>
                </a:solidFill>
              </a:rPr>
              <a:t>Изображение является частью маркировки и должно быть обоснованным, а в некоторых случаях – документально подтверждено! </a:t>
            </a:r>
            <a:endParaRPr lang="ru-RU" dirty="0">
              <a:solidFill>
                <a:srgbClr val="FF0000"/>
              </a:solidFill>
            </a:endParaRPr>
          </a:p>
        </p:txBody>
      </p:sp>
    </p:spTree>
    <p:extLst>
      <p:ext uri="{BB962C8B-B14F-4D97-AF65-F5344CB8AC3E}">
        <p14:creationId xmlns:p14="http://schemas.microsoft.com/office/powerpoint/2010/main" val="187735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t>Пример 1. Верные изображения в маркировке </a:t>
            </a:r>
            <a:endParaRPr lang="ru-RU" sz="2000" dirty="0"/>
          </a:p>
        </p:txBody>
      </p:sp>
      <p:pic>
        <p:nvPicPr>
          <p:cNvPr id="3" name="Рисунок 2"/>
          <p:cNvPicPr>
            <a:picLocks noChangeAspect="1"/>
          </p:cNvPicPr>
          <p:nvPr/>
        </p:nvPicPr>
        <p:blipFill>
          <a:blip r:embed="rId2"/>
          <a:stretch>
            <a:fillRect/>
          </a:stretch>
        </p:blipFill>
        <p:spPr>
          <a:xfrm>
            <a:off x="1061357" y="1806801"/>
            <a:ext cx="1611589" cy="1613275"/>
          </a:xfrm>
          <a:prstGeom prst="rect">
            <a:avLst/>
          </a:prstGeom>
        </p:spPr>
      </p:pic>
      <p:pic>
        <p:nvPicPr>
          <p:cNvPr id="4" name="Рисунок 3"/>
          <p:cNvPicPr>
            <a:picLocks noChangeAspect="1"/>
          </p:cNvPicPr>
          <p:nvPr/>
        </p:nvPicPr>
        <p:blipFill>
          <a:blip r:embed="rId3"/>
          <a:stretch>
            <a:fillRect/>
          </a:stretch>
        </p:blipFill>
        <p:spPr>
          <a:xfrm>
            <a:off x="3451210" y="1948633"/>
            <a:ext cx="1544483" cy="1585743"/>
          </a:xfrm>
          <a:prstGeom prst="rect">
            <a:avLst/>
          </a:prstGeom>
        </p:spPr>
      </p:pic>
      <p:pic>
        <p:nvPicPr>
          <p:cNvPr id="5" name="Рисунок 4"/>
          <p:cNvPicPr>
            <a:picLocks noChangeAspect="1"/>
          </p:cNvPicPr>
          <p:nvPr/>
        </p:nvPicPr>
        <p:blipFill>
          <a:blip r:embed="rId4"/>
          <a:stretch>
            <a:fillRect/>
          </a:stretch>
        </p:blipFill>
        <p:spPr>
          <a:xfrm>
            <a:off x="5773957" y="1856781"/>
            <a:ext cx="1518557" cy="1677595"/>
          </a:xfrm>
          <a:prstGeom prst="rect">
            <a:avLst/>
          </a:prstGeom>
        </p:spPr>
      </p:pic>
      <p:pic>
        <p:nvPicPr>
          <p:cNvPr id="6" name="Рисунок 5"/>
          <p:cNvPicPr>
            <a:picLocks noChangeAspect="1"/>
          </p:cNvPicPr>
          <p:nvPr/>
        </p:nvPicPr>
        <p:blipFill>
          <a:blip r:embed="rId5"/>
          <a:stretch>
            <a:fillRect/>
          </a:stretch>
        </p:blipFill>
        <p:spPr>
          <a:xfrm>
            <a:off x="8096704" y="1918795"/>
            <a:ext cx="3217201" cy="1615581"/>
          </a:xfrm>
          <a:prstGeom prst="rect">
            <a:avLst/>
          </a:prstGeom>
        </p:spPr>
      </p:pic>
      <p:pic>
        <p:nvPicPr>
          <p:cNvPr id="7" name="Рисунок 6"/>
          <p:cNvPicPr>
            <a:picLocks noChangeAspect="1"/>
          </p:cNvPicPr>
          <p:nvPr/>
        </p:nvPicPr>
        <p:blipFill>
          <a:blip r:embed="rId6"/>
          <a:stretch>
            <a:fillRect/>
          </a:stretch>
        </p:blipFill>
        <p:spPr>
          <a:xfrm>
            <a:off x="1184580" y="3893476"/>
            <a:ext cx="1488365" cy="1891067"/>
          </a:xfrm>
          <a:prstGeom prst="rect">
            <a:avLst/>
          </a:prstGeom>
        </p:spPr>
      </p:pic>
      <p:pic>
        <p:nvPicPr>
          <p:cNvPr id="8" name="Рисунок 7"/>
          <p:cNvPicPr>
            <a:picLocks noChangeAspect="1"/>
          </p:cNvPicPr>
          <p:nvPr/>
        </p:nvPicPr>
        <p:blipFill>
          <a:blip r:embed="rId7"/>
          <a:stretch>
            <a:fillRect/>
          </a:stretch>
        </p:blipFill>
        <p:spPr>
          <a:xfrm>
            <a:off x="3327388" y="3751343"/>
            <a:ext cx="1792125" cy="2033200"/>
          </a:xfrm>
          <a:prstGeom prst="rect">
            <a:avLst/>
          </a:prstGeom>
        </p:spPr>
      </p:pic>
      <p:pic>
        <p:nvPicPr>
          <p:cNvPr id="9" name="Рисунок 8"/>
          <p:cNvPicPr>
            <a:picLocks noChangeAspect="1"/>
          </p:cNvPicPr>
          <p:nvPr/>
        </p:nvPicPr>
        <p:blipFill>
          <a:blip r:embed="rId8"/>
          <a:stretch>
            <a:fillRect/>
          </a:stretch>
        </p:blipFill>
        <p:spPr>
          <a:xfrm>
            <a:off x="5773956" y="3808311"/>
            <a:ext cx="1674743" cy="1976232"/>
          </a:xfrm>
          <a:prstGeom prst="rect">
            <a:avLst/>
          </a:prstGeom>
        </p:spPr>
      </p:pic>
      <p:pic>
        <p:nvPicPr>
          <p:cNvPr id="10" name="Рисунок 9"/>
          <p:cNvPicPr>
            <a:picLocks noChangeAspect="1"/>
          </p:cNvPicPr>
          <p:nvPr/>
        </p:nvPicPr>
        <p:blipFill>
          <a:blip r:embed="rId9"/>
          <a:stretch>
            <a:fillRect/>
          </a:stretch>
        </p:blipFill>
        <p:spPr>
          <a:xfrm>
            <a:off x="8103142" y="3740948"/>
            <a:ext cx="1400087" cy="2043595"/>
          </a:xfrm>
          <a:prstGeom prst="rect">
            <a:avLst/>
          </a:prstGeom>
        </p:spPr>
      </p:pic>
      <p:pic>
        <p:nvPicPr>
          <p:cNvPr id="11" name="Рисунок 10"/>
          <p:cNvPicPr>
            <a:picLocks noChangeAspect="1"/>
          </p:cNvPicPr>
          <p:nvPr/>
        </p:nvPicPr>
        <p:blipFill>
          <a:blip r:embed="rId10"/>
          <a:stretch>
            <a:fillRect/>
          </a:stretch>
        </p:blipFill>
        <p:spPr>
          <a:xfrm>
            <a:off x="9959542" y="3724456"/>
            <a:ext cx="1479853" cy="2060087"/>
          </a:xfrm>
          <a:prstGeom prst="rect">
            <a:avLst/>
          </a:prstGeom>
        </p:spPr>
      </p:pic>
      <p:sp>
        <p:nvSpPr>
          <p:cNvPr id="12" name="TextBox 11"/>
          <p:cNvSpPr txBox="1"/>
          <p:nvPr/>
        </p:nvSpPr>
        <p:spPr>
          <a:xfrm>
            <a:off x="1061357" y="1806801"/>
            <a:ext cx="1560042" cy="276999"/>
          </a:xfrm>
          <a:prstGeom prst="rect">
            <a:avLst/>
          </a:prstGeom>
          <a:solidFill>
            <a:schemeClr val="accent1">
              <a:lumMod val="40000"/>
              <a:lumOff val="60000"/>
            </a:schemeClr>
          </a:solidFill>
        </p:spPr>
        <p:txBody>
          <a:bodyPr wrap="none" rtlCol="0">
            <a:spAutoFit/>
          </a:bodyPr>
          <a:lstStyle/>
          <a:p>
            <a:r>
              <a:rPr lang="ru-RU" sz="1200" dirty="0"/>
              <a:t>Здание в Костроме</a:t>
            </a:r>
          </a:p>
        </p:txBody>
      </p:sp>
      <p:sp>
        <p:nvSpPr>
          <p:cNvPr id="13" name="TextBox 12"/>
          <p:cNvSpPr txBox="1"/>
          <p:nvPr/>
        </p:nvSpPr>
        <p:spPr>
          <a:xfrm>
            <a:off x="2976313" y="1780295"/>
            <a:ext cx="2494273" cy="276999"/>
          </a:xfrm>
          <a:prstGeom prst="rect">
            <a:avLst/>
          </a:prstGeom>
          <a:solidFill>
            <a:schemeClr val="accent1">
              <a:lumMod val="60000"/>
              <a:lumOff val="40000"/>
            </a:schemeClr>
          </a:solidFill>
        </p:spPr>
        <p:txBody>
          <a:bodyPr wrap="none" rtlCol="0">
            <a:spAutoFit/>
          </a:bodyPr>
          <a:lstStyle/>
          <a:p>
            <a:r>
              <a:rPr lang="ru-RU" sz="1200" dirty="0"/>
              <a:t>Медали, полученные за продукт</a:t>
            </a:r>
          </a:p>
        </p:txBody>
      </p:sp>
      <p:sp>
        <p:nvSpPr>
          <p:cNvPr id="14" name="TextBox 13"/>
          <p:cNvSpPr txBox="1"/>
          <p:nvPr/>
        </p:nvSpPr>
        <p:spPr>
          <a:xfrm>
            <a:off x="6170796" y="1809001"/>
            <a:ext cx="724878" cy="276999"/>
          </a:xfrm>
          <a:prstGeom prst="rect">
            <a:avLst/>
          </a:prstGeom>
          <a:solidFill>
            <a:schemeClr val="accent1">
              <a:lumMod val="60000"/>
              <a:lumOff val="40000"/>
            </a:schemeClr>
          </a:solidFill>
        </p:spPr>
        <p:txBody>
          <a:bodyPr wrap="none" rtlCol="0">
            <a:spAutoFit/>
          </a:bodyPr>
          <a:lstStyle/>
          <a:p>
            <a:r>
              <a:rPr lang="ru-RU" sz="1200" dirty="0"/>
              <a:t>Пейзаж</a:t>
            </a:r>
          </a:p>
        </p:txBody>
      </p:sp>
      <p:sp>
        <p:nvSpPr>
          <p:cNvPr id="15" name="TextBox 14"/>
          <p:cNvSpPr txBox="1"/>
          <p:nvPr/>
        </p:nvSpPr>
        <p:spPr>
          <a:xfrm>
            <a:off x="8177097" y="1731965"/>
            <a:ext cx="3056414" cy="276999"/>
          </a:xfrm>
          <a:prstGeom prst="rect">
            <a:avLst/>
          </a:prstGeom>
          <a:solidFill>
            <a:schemeClr val="accent1">
              <a:lumMod val="60000"/>
              <a:lumOff val="40000"/>
            </a:schemeClr>
          </a:solidFill>
        </p:spPr>
        <p:txBody>
          <a:bodyPr wrap="none" rtlCol="0">
            <a:spAutoFit/>
          </a:bodyPr>
          <a:lstStyle/>
          <a:p>
            <a:r>
              <a:rPr lang="ru-RU" sz="1200" dirty="0"/>
              <a:t>Животные, от которых получено молоко</a:t>
            </a:r>
          </a:p>
        </p:txBody>
      </p:sp>
      <p:sp>
        <p:nvSpPr>
          <p:cNvPr id="16" name="TextBox 15"/>
          <p:cNvSpPr txBox="1"/>
          <p:nvPr/>
        </p:nvSpPr>
        <p:spPr>
          <a:xfrm>
            <a:off x="995001" y="5646043"/>
            <a:ext cx="1981312" cy="276999"/>
          </a:xfrm>
          <a:prstGeom prst="rect">
            <a:avLst/>
          </a:prstGeom>
          <a:solidFill>
            <a:schemeClr val="accent1">
              <a:lumMod val="60000"/>
              <a:lumOff val="40000"/>
            </a:schemeClr>
          </a:solidFill>
        </p:spPr>
        <p:txBody>
          <a:bodyPr wrap="none" rtlCol="0">
            <a:spAutoFit/>
          </a:bodyPr>
          <a:lstStyle/>
          <a:p>
            <a:r>
              <a:rPr lang="ru-RU" sz="1200" dirty="0"/>
              <a:t>Продукт + товарный знак</a:t>
            </a:r>
          </a:p>
        </p:txBody>
      </p:sp>
      <p:sp>
        <p:nvSpPr>
          <p:cNvPr id="17" name="TextBox 16"/>
          <p:cNvSpPr txBox="1"/>
          <p:nvPr/>
        </p:nvSpPr>
        <p:spPr>
          <a:xfrm>
            <a:off x="3514889" y="5646043"/>
            <a:ext cx="1417119" cy="461665"/>
          </a:xfrm>
          <a:prstGeom prst="rect">
            <a:avLst/>
          </a:prstGeom>
          <a:solidFill>
            <a:schemeClr val="accent1">
              <a:lumMod val="60000"/>
              <a:lumOff val="40000"/>
            </a:schemeClr>
          </a:solidFill>
        </p:spPr>
        <p:txBody>
          <a:bodyPr wrap="none" rtlCol="0">
            <a:spAutoFit/>
          </a:bodyPr>
          <a:lstStyle/>
          <a:p>
            <a:r>
              <a:rPr lang="ru-RU" sz="1200" dirty="0"/>
              <a:t>Готовое блюдо и </a:t>
            </a:r>
          </a:p>
          <a:p>
            <a:r>
              <a:rPr lang="ru-RU" sz="1200" dirty="0"/>
              <a:t>его компоненты</a:t>
            </a:r>
          </a:p>
        </p:txBody>
      </p:sp>
      <p:sp>
        <p:nvSpPr>
          <p:cNvPr id="18" name="TextBox 17"/>
          <p:cNvSpPr txBox="1"/>
          <p:nvPr/>
        </p:nvSpPr>
        <p:spPr>
          <a:xfrm>
            <a:off x="5734741" y="5646043"/>
            <a:ext cx="1753172" cy="461665"/>
          </a:xfrm>
          <a:prstGeom prst="rect">
            <a:avLst/>
          </a:prstGeom>
          <a:solidFill>
            <a:schemeClr val="accent1">
              <a:lumMod val="60000"/>
              <a:lumOff val="40000"/>
            </a:schemeClr>
          </a:solidFill>
        </p:spPr>
        <p:txBody>
          <a:bodyPr wrap="none" rtlCol="0">
            <a:spAutoFit/>
          </a:bodyPr>
          <a:lstStyle/>
          <a:p>
            <a:r>
              <a:rPr lang="ru-RU" sz="1200" dirty="0"/>
              <a:t>Растение, из которого</a:t>
            </a:r>
          </a:p>
          <a:p>
            <a:pPr algn="ctr"/>
            <a:r>
              <a:rPr lang="ru-RU" sz="1200" dirty="0"/>
              <a:t>получен продукт</a:t>
            </a:r>
          </a:p>
        </p:txBody>
      </p:sp>
      <p:sp>
        <p:nvSpPr>
          <p:cNvPr id="19" name="TextBox 18"/>
          <p:cNvSpPr txBox="1"/>
          <p:nvPr/>
        </p:nvSpPr>
        <p:spPr>
          <a:xfrm>
            <a:off x="8290646" y="5646043"/>
            <a:ext cx="2973699" cy="461665"/>
          </a:xfrm>
          <a:prstGeom prst="rect">
            <a:avLst/>
          </a:prstGeom>
          <a:solidFill>
            <a:schemeClr val="accent1">
              <a:lumMod val="60000"/>
              <a:lumOff val="40000"/>
            </a:schemeClr>
          </a:solidFill>
        </p:spPr>
        <p:txBody>
          <a:bodyPr wrap="none" rtlCol="0">
            <a:spAutoFit/>
          </a:bodyPr>
          <a:lstStyle/>
          <a:p>
            <a:r>
              <a:rPr lang="ru-RU" sz="1200" dirty="0"/>
              <a:t>Готовое блюдо из продукта в упаковке </a:t>
            </a:r>
          </a:p>
          <a:p>
            <a:pPr algn="ctr"/>
            <a:r>
              <a:rPr lang="ru-RU" sz="1200" dirty="0"/>
              <a:t>(с сопроводительной надписью)</a:t>
            </a:r>
          </a:p>
        </p:txBody>
      </p:sp>
    </p:spTree>
    <p:extLst>
      <p:ext uri="{BB962C8B-B14F-4D97-AF65-F5344CB8AC3E}">
        <p14:creationId xmlns:p14="http://schemas.microsoft.com/office/powerpoint/2010/main" val="341986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t>Пример 2. Обоснованные изображения пищевых продуктов и компонентов, входящих в их состав </a:t>
            </a:r>
            <a:endParaRPr lang="ru-RU" sz="2000" dirty="0"/>
          </a:p>
        </p:txBody>
      </p:sp>
      <p:pic>
        <p:nvPicPr>
          <p:cNvPr id="4" name="Рисунок 3"/>
          <p:cNvPicPr>
            <a:picLocks noChangeAspect="1"/>
          </p:cNvPicPr>
          <p:nvPr/>
        </p:nvPicPr>
        <p:blipFill>
          <a:blip r:embed="rId2"/>
          <a:stretch>
            <a:fillRect/>
          </a:stretch>
        </p:blipFill>
        <p:spPr>
          <a:xfrm>
            <a:off x="1076796" y="1364839"/>
            <a:ext cx="2090947" cy="1990530"/>
          </a:xfrm>
          <a:prstGeom prst="rect">
            <a:avLst/>
          </a:prstGeom>
        </p:spPr>
      </p:pic>
      <p:pic>
        <p:nvPicPr>
          <p:cNvPr id="5" name="Рисунок 4"/>
          <p:cNvPicPr>
            <a:picLocks noChangeAspect="1"/>
          </p:cNvPicPr>
          <p:nvPr/>
        </p:nvPicPr>
        <p:blipFill>
          <a:blip r:embed="rId3"/>
          <a:stretch>
            <a:fillRect/>
          </a:stretch>
        </p:blipFill>
        <p:spPr>
          <a:xfrm>
            <a:off x="4836566" y="1364839"/>
            <a:ext cx="2146263" cy="1990530"/>
          </a:xfrm>
          <a:prstGeom prst="rect">
            <a:avLst/>
          </a:prstGeom>
        </p:spPr>
      </p:pic>
      <p:pic>
        <p:nvPicPr>
          <p:cNvPr id="6" name="Рисунок 5"/>
          <p:cNvPicPr>
            <a:picLocks noChangeAspect="1"/>
          </p:cNvPicPr>
          <p:nvPr/>
        </p:nvPicPr>
        <p:blipFill>
          <a:blip r:embed="rId4"/>
          <a:stretch>
            <a:fillRect/>
          </a:stretch>
        </p:blipFill>
        <p:spPr>
          <a:xfrm>
            <a:off x="7893523" y="1364839"/>
            <a:ext cx="3889906" cy="2064591"/>
          </a:xfrm>
          <a:prstGeom prst="rect">
            <a:avLst/>
          </a:prstGeom>
        </p:spPr>
      </p:pic>
      <p:sp>
        <p:nvSpPr>
          <p:cNvPr id="7" name="Скругленный прямоугольник 6"/>
          <p:cNvSpPr/>
          <p:nvPr/>
        </p:nvSpPr>
        <p:spPr>
          <a:xfrm>
            <a:off x="1001203" y="4016827"/>
            <a:ext cx="2547257" cy="26615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a:t>Изображен сам продукт с внесенными компонентами и отдельно вносимые компоненты – обосновано составом продукта и не противоречит ТР ТС 022/2011</a:t>
            </a:r>
          </a:p>
          <a:p>
            <a:pPr algn="ctr"/>
            <a:r>
              <a:rPr lang="ru-RU" sz="1200" dirty="0"/>
              <a:t>Сопроводительная надпись в данном случае не требуется. Но приведенная в маркировке запись – Художественное изображение продукта - допустима</a:t>
            </a:r>
          </a:p>
        </p:txBody>
      </p:sp>
      <p:sp>
        <p:nvSpPr>
          <p:cNvPr id="12" name="Скругленный прямоугольник 11"/>
          <p:cNvSpPr/>
          <p:nvPr/>
        </p:nvSpPr>
        <p:spPr>
          <a:xfrm>
            <a:off x="4415633" y="4016827"/>
            <a:ext cx="2988128" cy="26615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a:t>Изображены основное сырье (творог) и вносимые компоненты – обосновано составом продукта и не противоречит ТР ТС 022/2011</a:t>
            </a:r>
          </a:p>
          <a:p>
            <a:pPr algn="ctr"/>
            <a:r>
              <a:rPr lang="ru-RU" sz="1200" dirty="0"/>
              <a:t>Изображение не точно передает вид продукта в упаковке – может вызвать вопросы</a:t>
            </a:r>
          </a:p>
        </p:txBody>
      </p:sp>
      <p:sp>
        <p:nvSpPr>
          <p:cNvPr id="13" name="Скругленный прямоугольник 12"/>
          <p:cNvSpPr/>
          <p:nvPr/>
        </p:nvSpPr>
        <p:spPr>
          <a:xfrm>
            <a:off x="8270934" y="4016828"/>
            <a:ext cx="3135084" cy="26615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a:t>Изображены цветок орхидеи и стручок – обосновано наличием </a:t>
            </a:r>
            <a:r>
              <a:rPr lang="ru-RU" sz="1200" dirty="0" err="1"/>
              <a:t>ароматизатора</a:t>
            </a:r>
            <a:r>
              <a:rPr lang="ru-RU" sz="1200" dirty="0"/>
              <a:t> в составе продукта, передающего вкус/аромат ванили, и не противоречит ТР ТС 022/2011</a:t>
            </a:r>
          </a:p>
          <a:p>
            <a:pPr algn="ctr"/>
            <a:r>
              <a:rPr lang="ru-RU" sz="1200" dirty="0"/>
              <a:t>Изготовители, использующие натуральную пряность ваниль, имеют больше оснований использовать такое изображение</a:t>
            </a:r>
          </a:p>
        </p:txBody>
      </p:sp>
      <p:sp>
        <p:nvSpPr>
          <p:cNvPr id="17" name="Стрелка вверх 16"/>
          <p:cNvSpPr/>
          <p:nvPr/>
        </p:nvSpPr>
        <p:spPr>
          <a:xfrm>
            <a:off x="1939913" y="3429429"/>
            <a:ext cx="484632" cy="587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верх 17"/>
          <p:cNvSpPr/>
          <p:nvPr/>
        </p:nvSpPr>
        <p:spPr>
          <a:xfrm>
            <a:off x="5667381" y="3429430"/>
            <a:ext cx="484632" cy="587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верх 18"/>
          <p:cNvSpPr/>
          <p:nvPr/>
        </p:nvSpPr>
        <p:spPr>
          <a:xfrm>
            <a:off x="9596160" y="3429430"/>
            <a:ext cx="484632" cy="587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714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60647" y="412375"/>
            <a:ext cx="9318426" cy="555813"/>
          </a:xfrm>
          <a:ln/>
        </p:spPr>
        <p:txBody>
          <a:bodyPr vert="horz" lIns="91440" tIns="19201" rIns="91440" bIns="45720" rtlCol="0" anchor="t">
            <a:normAutofit fontScale="90000"/>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2400" dirty="0">
                <a:solidFill>
                  <a:srgbClr val="000000"/>
                </a:solidFill>
              </a:rPr>
              <a:t>Статья 4. </a:t>
            </a:r>
            <a:br>
              <a:rPr lang="ru-RU" sz="2400" dirty="0">
                <a:solidFill>
                  <a:srgbClr val="000000"/>
                </a:solidFill>
              </a:rPr>
            </a:br>
            <a:r>
              <a:rPr lang="ru-RU" sz="2400" dirty="0">
                <a:solidFill>
                  <a:srgbClr val="000000"/>
                </a:solidFill>
              </a:rPr>
              <a:t>п.4.1.Требования к маркировке упакованной пищевой продукции:</a:t>
            </a:r>
          </a:p>
        </p:txBody>
      </p:sp>
      <p:sp>
        <p:nvSpPr>
          <p:cNvPr id="10242" name="Rectangle 2"/>
          <p:cNvSpPr>
            <a:spLocks noGrp="1" noChangeArrowheads="1"/>
          </p:cNvSpPr>
          <p:nvPr>
            <p:ph type="body" idx="1"/>
          </p:nvPr>
        </p:nvSpPr>
        <p:spPr>
          <a:xfrm>
            <a:off x="1416424" y="1344707"/>
            <a:ext cx="10162649" cy="5410934"/>
          </a:xfrm>
          <a:ln/>
        </p:spPr>
        <p:txBody>
          <a:bodyPr vert="horz" lIns="91440" tIns="12801" rIns="91440" bIns="45720" rtlCol="0">
            <a:normAutofit fontScale="55000" lnSpcReduction="20000"/>
          </a:bodyPr>
          <a:lstStyle/>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ru-RU" sz="1500" b="1" u="sng"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b="1" u="sng" dirty="0">
                <a:solidFill>
                  <a:schemeClr val="accent1">
                    <a:lumMod val="50000"/>
                  </a:schemeClr>
                </a:solidFill>
              </a:rPr>
              <a:t>Маркировка должна содержать:</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Наименование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Состав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Количество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Дату изготовления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Срок годности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Условия хранения пищевой продукции, а также условия хранения после вскрытия упаковки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Наименование и местонахождение изготовителя</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Рекомендации и (или) ограничения по использованию, в т.ч. по приготовлению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Показатели пищевой ценности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Сведения о наличии в пищевой продукции компонентов, полученных с применением ГМО</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Единый знак обращения продукции на рынке государств — членов ТС </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ru-RU" sz="1500" dirty="0"/>
          </a:p>
        </p:txBody>
      </p:sp>
    </p:spTree>
    <p:extLst>
      <p:ext uri="{BB962C8B-B14F-4D97-AF65-F5344CB8AC3E}">
        <p14:creationId xmlns:p14="http://schemas.microsoft.com/office/powerpoint/2010/main" val="3500633580"/>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60647" y="412375"/>
            <a:ext cx="9318426" cy="555813"/>
          </a:xfrm>
          <a:ln/>
        </p:spPr>
        <p:txBody>
          <a:bodyPr vert="horz" lIns="91440" tIns="19201" rIns="91440" bIns="45720" rtlCol="0" anchor="t">
            <a:normAutofit fontScale="90000"/>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2400" dirty="0">
                <a:solidFill>
                  <a:srgbClr val="000000"/>
                </a:solidFill>
              </a:rPr>
              <a:t>Статья 4. </a:t>
            </a:r>
            <a:br>
              <a:rPr lang="ru-RU" sz="2400" dirty="0">
                <a:solidFill>
                  <a:srgbClr val="000000"/>
                </a:solidFill>
              </a:rPr>
            </a:br>
            <a:r>
              <a:rPr lang="ru-RU" sz="2400" dirty="0">
                <a:solidFill>
                  <a:srgbClr val="000000"/>
                </a:solidFill>
              </a:rPr>
              <a:t>п.4.1.Требования к маркировке упакованной пищевой продукции:</a:t>
            </a:r>
          </a:p>
        </p:txBody>
      </p:sp>
      <p:sp>
        <p:nvSpPr>
          <p:cNvPr id="10242" name="Rectangle 2"/>
          <p:cNvSpPr>
            <a:spLocks noGrp="1" noChangeArrowheads="1"/>
          </p:cNvSpPr>
          <p:nvPr>
            <p:ph type="body" idx="1"/>
          </p:nvPr>
        </p:nvSpPr>
        <p:spPr>
          <a:xfrm>
            <a:off x="1416424" y="1344707"/>
            <a:ext cx="10162649" cy="5410934"/>
          </a:xfrm>
          <a:ln/>
        </p:spPr>
        <p:txBody>
          <a:bodyPr vert="horz" lIns="91440" tIns="12801" rIns="91440" bIns="45720" rtlCol="0">
            <a:normAutofit fontScale="55000" lnSpcReduction="20000"/>
          </a:bodyPr>
          <a:lstStyle/>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ru-RU" sz="1500" b="1" u="sng"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b="1" u="sng" dirty="0">
                <a:solidFill>
                  <a:schemeClr val="accent1">
                    <a:lumMod val="50000"/>
                  </a:schemeClr>
                </a:solidFill>
              </a:rPr>
              <a:t>Маркировка должна содержать:</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Наименование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Состав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Количество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Дату изготовления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Срок годности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Условия хранения пищевой продукции, а также условия хранения после вскрытия упаковки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Наименование и местонахождение изготовителя</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Рекомендации и (или) ограничения по использованию, в т.ч. по приготовлению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Показатели пищевой ценности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Сведения о наличии в пищевой продукции компонентов, полученных с применением ГМО</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500" dirty="0">
                <a:solidFill>
                  <a:srgbClr val="000000"/>
                </a:solidFill>
              </a:rPr>
              <a:t>Единый знак обращения продукции на рынке государств — членов ТС </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ru-RU" sz="1500" dirty="0"/>
          </a:p>
        </p:txBody>
      </p:sp>
    </p:spTree>
    <p:extLst>
      <p:ext uri="{BB962C8B-B14F-4D97-AF65-F5344CB8AC3E}">
        <p14:creationId xmlns:p14="http://schemas.microsoft.com/office/powerpoint/2010/main" val="3149845159"/>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997733" y="394446"/>
            <a:ext cx="9739341" cy="627529"/>
          </a:xfrm>
          <a:ln/>
        </p:spPr>
        <p:txBody>
          <a:bodyPr vert="horz" lIns="91440" tIns="19201" rIns="91440" bIns="45720" rtlCol="0" anchor="t">
            <a:normAutofit fontScale="90000"/>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2400" dirty="0">
                <a:solidFill>
                  <a:srgbClr val="000000"/>
                </a:solidFill>
              </a:rPr>
              <a:t>п.4.2.Общие требования к маркировке пищевой продукции, помещенной в транспортную упаковку:</a:t>
            </a:r>
          </a:p>
        </p:txBody>
      </p:sp>
      <p:sp>
        <p:nvSpPr>
          <p:cNvPr id="12290" name="Rectangle 2"/>
          <p:cNvSpPr>
            <a:spLocks noGrp="1" noChangeArrowheads="1"/>
          </p:cNvSpPr>
          <p:nvPr>
            <p:ph type="body" idx="1"/>
          </p:nvPr>
        </p:nvSpPr>
        <p:spPr>
          <a:xfrm>
            <a:off x="1423991" y="1455505"/>
            <a:ext cx="9739341" cy="4775099"/>
          </a:xfrm>
          <a:ln/>
        </p:spPr>
        <p:txBody>
          <a:bodyPr vert="horz" lIns="91440" tIns="16001" rIns="91440" bIns="45720" rtlCol="0">
            <a:normAutofit/>
          </a:bodyPr>
          <a:lstStyle/>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b="1" u="sng" dirty="0">
                <a:solidFill>
                  <a:srgbClr val="000000"/>
                </a:solidFill>
              </a:rPr>
              <a:t>Маркировка должна содержать:</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Наименование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Количество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Дату изготовления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Срок годности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Условия хранения пищевой продукции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Сведения, позволяющие идентифицировать партию пищевой продукции (например, номер партии)</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a:solidFill>
                  <a:srgbClr val="000000"/>
                </a:solidFill>
              </a:rPr>
              <a:t>Наименование и местонахождение изготовителя пищевой продукции</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ru-RU" sz="1500" dirty="0"/>
          </a:p>
        </p:txBody>
      </p:sp>
    </p:spTree>
    <p:extLst>
      <p:ext uri="{BB962C8B-B14F-4D97-AF65-F5344CB8AC3E}">
        <p14:creationId xmlns:p14="http://schemas.microsoft.com/office/powerpoint/2010/main" val="4206722911"/>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000" dirty="0"/>
          </a:p>
        </p:txBody>
      </p:sp>
      <p:sp>
        <p:nvSpPr>
          <p:cNvPr id="3" name="Объект 2"/>
          <p:cNvSpPr>
            <a:spLocks noGrp="1"/>
          </p:cNvSpPr>
          <p:nvPr>
            <p:ph idx="1"/>
          </p:nvPr>
        </p:nvSpPr>
        <p:spPr>
          <a:xfrm>
            <a:off x="1371599" y="1506071"/>
            <a:ext cx="10411829" cy="4361329"/>
          </a:xfrm>
        </p:spPr>
        <p:txBody>
          <a:bodyPr/>
          <a:lstStyle/>
          <a:p>
            <a:pPr marL="0" indent="0" algn="just">
              <a:buNone/>
            </a:pPr>
            <a:r>
              <a:rPr lang="ru-RU" b="1" dirty="0">
                <a:solidFill>
                  <a:srgbClr val="000000"/>
                </a:solidFill>
              </a:rPr>
              <a:t>п.4.2. пп.1. </a:t>
            </a:r>
            <a:r>
              <a:rPr lang="ru-RU" dirty="0">
                <a:solidFill>
                  <a:srgbClr val="000000"/>
                </a:solidFill>
              </a:rPr>
              <a:t>В случае если в транспортную упаковку помещена пищевая продукция без потребительской упаковки, предназначенная изготовителем для дальнейшей фасовки (конфеты, сахар-песок и другая пищевая продукция), маркировка транспортной упаковки, в которую помещена такая пищевая продукция, должна соответствовать требованиям, предусмотренным </a:t>
            </a:r>
            <a:r>
              <a:rPr lang="ru-RU" dirty="0">
                <a:solidFill>
                  <a:srgbClr val="000000"/>
                </a:solidFill>
                <a:hlinkClick r:id="rId2" action="ppaction://hlinkfile"/>
              </a:rPr>
              <a:t>пунктом 1 части 4.1</a:t>
            </a:r>
            <a:r>
              <a:rPr lang="ru-RU" dirty="0">
                <a:solidFill>
                  <a:srgbClr val="000000"/>
                </a:solidFill>
              </a:rPr>
              <a:t>.</a:t>
            </a:r>
          </a:p>
          <a:p>
            <a:pPr marL="0" indent="0" algn="just">
              <a:buNone/>
            </a:pPr>
            <a:r>
              <a:rPr lang="ru-RU" b="1" dirty="0">
                <a:solidFill>
                  <a:srgbClr val="000000"/>
                </a:solidFill>
              </a:rPr>
              <a:t>пп.2. </a:t>
            </a:r>
            <a:r>
              <a:rPr lang="ru-RU" dirty="0">
                <a:solidFill>
                  <a:srgbClr val="000000"/>
                </a:solidFill>
              </a:rPr>
              <a:t>Предусмотренная </a:t>
            </a:r>
            <a:r>
              <a:rPr lang="ru-RU" dirty="0">
                <a:solidFill>
                  <a:srgbClr val="000000"/>
                </a:solidFill>
                <a:hlinkClick r:id="rId3" action="ppaction://hlinkfile"/>
              </a:rPr>
              <a:t>пунктом 1 части 4.2</a:t>
            </a:r>
            <a:r>
              <a:rPr lang="ru-RU" dirty="0">
                <a:solidFill>
                  <a:srgbClr val="000000"/>
                </a:solidFill>
              </a:rPr>
              <a:t> настоящей статьи и нанесенная в виде надписей маркировка пищевой продукции, помещенной в транспортную упаковку, должна быть нанесена на русском языке и на государственном(</a:t>
            </a:r>
            <a:r>
              <a:rPr lang="ru-RU" dirty="0" err="1">
                <a:solidFill>
                  <a:srgbClr val="000000"/>
                </a:solidFill>
              </a:rPr>
              <a:t>ых</a:t>
            </a:r>
            <a:r>
              <a:rPr lang="ru-RU" dirty="0">
                <a:solidFill>
                  <a:srgbClr val="000000"/>
                </a:solidFill>
              </a:rPr>
              <a:t>) языке(ах) государства - члена Таможенного союза при наличии соответствующих требований в законодательстве(ах) государства(в) - члена(</a:t>
            </a:r>
            <a:r>
              <a:rPr lang="ru-RU" dirty="0" err="1">
                <a:solidFill>
                  <a:srgbClr val="000000"/>
                </a:solidFill>
              </a:rPr>
              <a:t>ов</a:t>
            </a:r>
            <a:r>
              <a:rPr lang="ru-RU" dirty="0">
                <a:solidFill>
                  <a:srgbClr val="000000"/>
                </a:solidFill>
              </a:rPr>
              <a:t>) Таможенного союза, за исключением случаев, указанных в </a:t>
            </a:r>
            <a:r>
              <a:rPr lang="ru-RU" dirty="0">
                <a:solidFill>
                  <a:srgbClr val="000000"/>
                </a:solidFill>
                <a:hlinkClick r:id="rId4" action="ppaction://hlinkfile"/>
              </a:rPr>
              <a:t>пункте 3 части 4.8</a:t>
            </a:r>
            <a:r>
              <a:rPr lang="ru-RU" dirty="0">
                <a:solidFill>
                  <a:srgbClr val="000000"/>
                </a:solidFill>
              </a:rPr>
              <a:t> настоящей статьи.</a:t>
            </a:r>
          </a:p>
          <a:p>
            <a:pPr marL="0" indent="0" algn="just">
              <a:buNone/>
            </a:pPr>
            <a:endParaRPr lang="ru-RU" dirty="0">
              <a:solidFill>
                <a:srgbClr val="000000"/>
              </a:solidFill>
            </a:endParaRPr>
          </a:p>
        </p:txBody>
      </p:sp>
    </p:spTree>
    <p:extLst>
      <p:ext uri="{BB962C8B-B14F-4D97-AF65-F5344CB8AC3E}">
        <p14:creationId xmlns:p14="http://schemas.microsoft.com/office/powerpoint/2010/main" val="422317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solidFill>
                  <a:srgbClr val="000000"/>
                </a:solidFill>
              </a:rPr>
              <a:t>п. 4.6. Общие требования к указанию в маркировке даты изготовления пищевой продукции</a:t>
            </a:r>
            <a:br>
              <a:rPr lang="ru-RU" sz="2000" b="1" dirty="0">
                <a:solidFill>
                  <a:srgbClr val="000000"/>
                </a:solidFill>
              </a:rPr>
            </a:br>
            <a:endParaRPr lang="ru-RU" sz="2000" dirty="0"/>
          </a:p>
        </p:txBody>
      </p:sp>
      <p:sp>
        <p:nvSpPr>
          <p:cNvPr id="3" name="Объект 2"/>
          <p:cNvSpPr>
            <a:spLocks noGrp="1"/>
          </p:cNvSpPr>
          <p:nvPr>
            <p:ph idx="1"/>
          </p:nvPr>
        </p:nvSpPr>
        <p:spPr>
          <a:xfrm>
            <a:off x="1371599" y="1404257"/>
            <a:ext cx="10411829" cy="5045529"/>
          </a:xfrm>
        </p:spPr>
        <p:txBody>
          <a:bodyPr>
            <a:normAutofit/>
          </a:bodyPr>
          <a:lstStyle/>
          <a:p>
            <a:pPr marL="0" indent="0">
              <a:buNone/>
            </a:pPr>
            <a:r>
              <a:rPr lang="ru-RU" sz="1400" dirty="0">
                <a:solidFill>
                  <a:srgbClr val="000000"/>
                </a:solidFill>
              </a:rPr>
              <a:t> </a:t>
            </a:r>
            <a:r>
              <a:rPr lang="ru-RU" sz="1600" dirty="0">
                <a:solidFill>
                  <a:srgbClr val="000000"/>
                </a:solidFill>
              </a:rPr>
              <a:t>1. Указание в маркировке пищевой продукции даты ее изготовления в зависимости от срока ее годности осуществляется с использованием следующих слов:</a:t>
            </a:r>
          </a:p>
          <a:p>
            <a:pPr marL="0" indent="0">
              <a:buNone/>
            </a:pPr>
            <a:r>
              <a:rPr lang="ru-RU" sz="1600" dirty="0">
                <a:solidFill>
                  <a:srgbClr val="000000"/>
                </a:solidFill>
              </a:rPr>
              <a:t>1) "дата изготовления" с указанием часа, числа, месяца при сроке годности до 72 часов;</a:t>
            </a:r>
          </a:p>
          <a:p>
            <a:pPr marL="0" indent="0">
              <a:buNone/>
            </a:pPr>
            <a:r>
              <a:rPr lang="ru-RU" sz="1600" dirty="0">
                <a:solidFill>
                  <a:srgbClr val="000000"/>
                </a:solidFill>
              </a:rPr>
              <a:t>2) "дата изготовления" с указанием числа, месяца, года при сроке годности от 72 часов до трех месяцев;</a:t>
            </a:r>
          </a:p>
          <a:p>
            <a:pPr marL="0" indent="0">
              <a:buNone/>
            </a:pPr>
            <a:r>
              <a:rPr lang="ru-RU" sz="1600" dirty="0">
                <a:solidFill>
                  <a:srgbClr val="000000"/>
                </a:solidFill>
              </a:rPr>
              <a:t>3) "дата изготовления" с указанием месяца, года или числа, месяца, года при сроке годности три месяца и более;</a:t>
            </a:r>
          </a:p>
          <a:p>
            <a:pPr marL="0" indent="0">
              <a:buNone/>
            </a:pPr>
            <a:r>
              <a:rPr lang="ru-RU" sz="1600" dirty="0">
                <a:solidFill>
                  <a:srgbClr val="000000"/>
                </a:solidFill>
              </a:rPr>
              <a:t>4) "год изготовления" - для сахара.</a:t>
            </a:r>
          </a:p>
          <a:p>
            <a:pPr marL="0" indent="0" algn="just">
              <a:buNone/>
            </a:pPr>
            <a:r>
              <a:rPr lang="ru-RU" sz="1500" dirty="0">
                <a:solidFill>
                  <a:srgbClr val="000000"/>
                </a:solidFill>
              </a:rPr>
              <a:t>2. После слов "дата изготовления" указывается дата изготовления пищевой продукции или место нанесения этой даты на потребительскую упаковку.</a:t>
            </a:r>
          </a:p>
          <a:p>
            <a:pPr marL="0" indent="0" algn="just">
              <a:buNone/>
            </a:pPr>
            <a:r>
              <a:rPr lang="ru-RU" sz="1500" dirty="0">
                <a:solidFill>
                  <a:srgbClr val="000000"/>
                </a:solidFill>
              </a:rPr>
              <a:t>3. Слова "дата изготовления" в маркировке пищевой продукции могут быть заменены словами "дата производства" или аналогичными по смыслу словами.</a:t>
            </a:r>
          </a:p>
          <a:p>
            <a:pPr marL="0" indent="0" algn="just">
              <a:buNone/>
            </a:pPr>
            <a:r>
              <a:rPr lang="ru-RU" sz="1500" dirty="0">
                <a:solidFill>
                  <a:srgbClr val="000000"/>
                </a:solidFill>
              </a:rPr>
              <a:t>4. В технических регламентах Таможенного союза на отдельные виды пищевой продукции вместо слов "дата изготовления" могут быть установлены иные понятия, определяющие дату окончания технологического процесса производства отдельных видов пищевой продукции, например дата розлива напитков, дата сортировки яиц, год урожая сельскохозяйственных культур, год сбора дикорастущих фруктов, орехов, продукции пчеловодства.</a:t>
            </a:r>
          </a:p>
          <a:p>
            <a:pPr marL="0" indent="0">
              <a:buNone/>
            </a:pPr>
            <a:endParaRPr lang="ru-RU" dirty="0"/>
          </a:p>
        </p:txBody>
      </p:sp>
    </p:spTree>
    <p:extLst>
      <p:ext uri="{BB962C8B-B14F-4D97-AF65-F5344CB8AC3E}">
        <p14:creationId xmlns:p14="http://schemas.microsoft.com/office/powerpoint/2010/main" val="189167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solidFill>
                  <a:srgbClr val="000000"/>
                </a:solidFill>
              </a:rPr>
              <a:t>4.7. Общие требования к указанию в маркировке срока годности пищевой продукции</a:t>
            </a:r>
            <a:br>
              <a:rPr lang="ru-RU" sz="2000" dirty="0">
                <a:solidFill>
                  <a:srgbClr val="000000"/>
                </a:solidFill>
              </a:rPr>
            </a:br>
            <a:endParaRPr lang="ru-RU" sz="2000" dirty="0">
              <a:solidFill>
                <a:srgbClr val="000000"/>
              </a:solidFill>
            </a:endParaRPr>
          </a:p>
        </p:txBody>
      </p:sp>
      <p:sp>
        <p:nvSpPr>
          <p:cNvPr id="3" name="Объект 2"/>
          <p:cNvSpPr>
            <a:spLocks noGrp="1"/>
          </p:cNvSpPr>
          <p:nvPr>
            <p:ph idx="1"/>
          </p:nvPr>
        </p:nvSpPr>
        <p:spPr>
          <a:xfrm>
            <a:off x="1371599" y="1387929"/>
            <a:ext cx="10411829" cy="5241471"/>
          </a:xfrm>
        </p:spPr>
        <p:txBody>
          <a:bodyPr>
            <a:normAutofit fontScale="85000" lnSpcReduction="20000"/>
          </a:bodyPr>
          <a:lstStyle/>
          <a:p>
            <a:pPr marL="0" indent="0">
              <a:buNone/>
            </a:pPr>
            <a:r>
              <a:rPr lang="ru-RU" dirty="0">
                <a:solidFill>
                  <a:srgbClr val="000000"/>
                </a:solidFill>
              </a:rPr>
              <a:t>1. Указание в маркировке пищевой продукции срока ее годности осуществляется с использованием следующих слов:</a:t>
            </a:r>
          </a:p>
          <a:p>
            <a:pPr marL="0" indent="0">
              <a:buNone/>
            </a:pPr>
            <a:r>
              <a:rPr lang="ru-RU" dirty="0">
                <a:solidFill>
                  <a:srgbClr val="000000"/>
                </a:solidFill>
              </a:rPr>
              <a:t>1) "годен до" с указанием часа, числа, месяца при сроке ее годности до 72 часов;</a:t>
            </a:r>
          </a:p>
          <a:p>
            <a:pPr marL="0" indent="0" algn="just">
              <a:buNone/>
            </a:pPr>
            <a:r>
              <a:rPr lang="ru-RU" dirty="0">
                <a:solidFill>
                  <a:srgbClr val="000000"/>
                </a:solidFill>
              </a:rPr>
              <a:t>2) "годен до" с указанием числа, месяца, года при сроке ее годности от 72 часов до трех месяцев;</a:t>
            </a:r>
          </a:p>
          <a:p>
            <a:pPr marL="0" indent="0" algn="just">
              <a:buNone/>
            </a:pPr>
            <a:r>
              <a:rPr lang="ru-RU" dirty="0">
                <a:solidFill>
                  <a:srgbClr val="000000"/>
                </a:solidFill>
              </a:rPr>
              <a:t>3) "годен до конца" с указанием месяца, года или "годен до" с указанием числа, месяца, года при сроке ее годности не менее трех месяцев.</a:t>
            </a:r>
          </a:p>
          <a:p>
            <a:pPr marL="0" indent="0" algn="just">
              <a:buNone/>
            </a:pPr>
            <a:r>
              <a:rPr lang="ru-RU" dirty="0">
                <a:solidFill>
                  <a:srgbClr val="000000"/>
                </a:solidFill>
              </a:rPr>
              <a:t>2. В целях указания срока годности пищевой продукции может использоваться слово "годен" с указанием количества суток, месяцев или лет либо при сроке годности до 72 часов слово "годен" с указанием количества часов.</a:t>
            </a:r>
          </a:p>
          <a:p>
            <a:pPr marL="0" indent="0" algn="just">
              <a:buNone/>
            </a:pPr>
            <a:r>
              <a:rPr lang="ru-RU" dirty="0">
                <a:solidFill>
                  <a:srgbClr val="000000"/>
                </a:solidFill>
              </a:rPr>
              <a:t>3. После слов "годен до", "годен", "годен до конца" указывается или срок годности пищевой продукции, или место нанесения этого срока на упаковку.</a:t>
            </a:r>
          </a:p>
          <a:p>
            <a:pPr marL="0" indent="0" algn="just">
              <a:buNone/>
            </a:pPr>
            <a:r>
              <a:rPr lang="ru-RU" dirty="0">
                <a:solidFill>
                  <a:srgbClr val="000000"/>
                </a:solidFill>
              </a:rPr>
              <a:t>4. Маркировка пищевой продукции, в отношении которой изготовителем устанавливается неограниченный срок годности, должна дополняться надписью "Срок годности не ограничен при соблюдении условий хранения".</a:t>
            </a:r>
          </a:p>
          <a:p>
            <a:pPr marL="0" indent="0" algn="just">
              <a:buNone/>
            </a:pPr>
            <a:r>
              <a:rPr lang="ru-RU" dirty="0">
                <a:solidFill>
                  <a:srgbClr val="000000"/>
                </a:solidFill>
              </a:rPr>
              <a:t>5. Слова "годен до", "годен", "годен до конца" в маркировке пищевой продукции могут быть заменены словами "срок годности", "употребить до" или аналогичными по смыслу словами.</a:t>
            </a:r>
          </a:p>
          <a:p>
            <a:pPr marL="0" indent="0" algn="just">
              <a:buNone/>
            </a:pPr>
            <a:r>
              <a:rPr lang="ru-RU" dirty="0">
                <a:solidFill>
                  <a:srgbClr val="000000"/>
                </a:solidFill>
              </a:rPr>
              <a:t>6. Дополнительные требования к указанию срока годности пищевой продукции, не противоречащие требованиям настоящего технического регламента Таможенного союза, могут быть установлены в технических регламентах Таможенного союза на отдельные виды пищевой продукции.</a:t>
            </a:r>
          </a:p>
        </p:txBody>
      </p:sp>
    </p:spTree>
    <p:extLst>
      <p:ext uri="{BB962C8B-B14F-4D97-AF65-F5344CB8AC3E}">
        <p14:creationId xmlns:p14="http://schemas.microsoft.com/office/powerpoint/2010/main" val="102577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1371599" y="143435"/>
            <a:ext cx="10411829" cy="6714566"/>
          </a:xfrm>
        </p:spPr>
        <p:txBody>
          <a:bodyPr anchor="ctr">
            <a:normAutofit fontScale="85000" lnSpcReduction="20000"/>
          </a:bodyPr>
          <a:lstStyle/>
          <a:p>
            <a:pPr marL="273050" indent="-7938" algn="ctr" fontAlgn="auto">
              <a:lnSpc>
                <a:spcPct val="100000"/>
              </a:lnSpc>
              <a:spcAft>
                <a:spcPts val="0"/>
              </a:spcAft>
              <a:buClr>
                <a:schemeClr val="accent3"/>
              </a:buClr>
              <a:buFont typeface="Wingdings 2" pitchFamily="18" charset="2"/>
              <a:buNone/>
              <a:defRPr/>
            </a:pPr>
            <a:r>
              <a:rPr lang="ru-RU" sz="2200" b="1" u="sng" dirty="0">
                <a:solidFill>
                  <a:schemeClr val="tx1"/>
                </a:solidFill>
                <a:latin typeface="Arial" panose="020B0604020202020204" pitchFamily="34" charset="0"/>
                <a:cs typeface="Arial" panose="020B0604020202020204" pitchFamily="34" charset="0"/>
              </a:rPr>
              <a:t>Вступили в силу  с 01.07.2013 г. </a:t>
            </a:r>
          </a:p>
          <a:p>
            <a:pPr marL="273050" indent="-7938" algn="ctr" fontAlgn="auto">
              <a:lnSpc>
                <a:spcPct val="100000"/>
              </a:lnSpc>
              <a:spcAft>
                <a:spcPts val="0"/>
              </a:spcAft>
              <a:buClr>
                <a:schemeClr val="accent3"/>
              </a:buClr>
              <a:buFont typeface="Wingdings 2" pitchFamily="18" charset="2"/>
              <a:buNone/>
              <a:defRPr/>
            </a:pPr>
            <a:r>
              <a:rPr lang="ru-RU" sz="2200" b="1" u="sng" dirty="0">
                <a:solidFill>
                  <a:schemeClr val="tx1"/>
                </a:solidFill>
                <a:latin typeface="Arial" panose="020B0604020202020204" pitchFamily="34" charset="0"/>
                <a:cs typeface="Arial" panose="020B0604020202020204" pitchFamily="34" charset="0"/>
              </a:rPr>
              <a:t>Переходный период до 15.02.2015 г.</a:t>
            </a:r>
          </a:p>
          <a:p>
            <a:pPr marL="273050" indent="-7938" algn="ctr" fontAlgn="auto">
              <a:lnSpc>
                <a:spcPct val="100000"/>
              </a:lnSpc>
              <a:spcAft>
                <a:spcPts val="0"/>
              </a:spcAft>
              <a:buClr>
                <a:schemeClr val="accent3"/>
              </a:buClr>
              <a:buFont typeface="Wingdings 2" pitchFamily="18" charset="2"/>
              <a:buNone/>
              <a:defRPr/>
            </a:pPr>
            <a:endParaRPr lang="ru-RU" sz="2200" b="1" u="sng" dirty="0">
              <a:solidFill>
                <a:schemeClr val="tx1"/>
              </a:solidFill>
              <a:latin typeface="Arial" panose="020B0604020202020204" pitchFamily="34" charset="0"/>
              <a:cs typeface="Arial" panose="020B0604020202020204" pitchFamily="34" charset="0"/>
            </a:endParaRP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005/2011 «О безопасности упаковки» </a:t>
            </a:r>
            <a:r>
              <a:rPr lang="ru-RU" dirty="0">
                <a:solidFill>
                  <a:prstClr val="black"/>
                </a:solidFill>
                <a:latin typeface="Arial" pitchFamily="34" charset="0"/>
                <a:cs typeface="Arial" pitchFamily="34" charset="0"/>
              </a:rPr>
              <a:t>(с изм. Решением Совета ЕЭК: от 15.06.2012 №35; от 17.12.2012 №116; от 18.10.2016 №96)</a:t>
            </a:r>
          </a:p>
          <a:p>
            <a:pPr marL="457200" indent="-457200" algn="just">
              <a:lnSpc>
                <a:spcPct val="100000"/>
              </a:lnSpc>
              <a:buAutoNum type="arabicPeriod"/>
            </a:pPr>
            <a:r>
              <a:rPr lang="ru-RU" b="1" dirty="0">
                <a:solidFill>
                  <a:schemeClr val="accent1">
                    <a:lumMod val="75000"/>
                  </a:schemeClr>
                </a:solidFill>
                <a:latin typeface="Arial" pitchFamily="34" charset="0"/>
                <a:cs typeface="Arial" pitchFamily="34" charset="0"/>
              </a:rPr>
              <a:t>ТР ТС 015/2011 «О безопасности зерна» </a:t>
            </a:r>
            <a:r>
              <a:rPr lang="ru-RU" dirty="0">
                <a:solidFill>
                  <a:prstClr val="black"/>
                </a:solidFill>
                <a:latin typeface="Arial" pitchFamily="34" charset="0"/>
                <a:cs typeface="Arial" pitchFamily="34" charset="0"/>
              </a:rPr>
              <a:t>(с изм. Решением Комиссии Таможенного Союза от 09.12.2011 №874; решением Коллегии ЕЭК от 20.11.2012 №227 и от 18.07.2014 №124; решением Совета ЕЭК от 16.05.2016 №33 и от 15.09.2017 №101)</a:t>
            </a:r>
          </a:p>
          <a:p>
            <a:pPr marL="457200" indent="-457200" algn="just">
              <a:lnSpc>
                <a:spcPct val="100000"/>
              </a:lnSpc>
              <a:buAutoNum type="arabicPeriod"/>
            </a:pPr>
            <a:r>
              <a:rPr lang="ru-RU" b="1" dirty="0">
                <a:solidFill>
                  <a:schemeClr val="accent1">
                    <a:lumMod val="75000"/>
                  </a:schemeClr>
                </a:solidFill>
                <a:latin typeface="Arial" pitchFamily="34" charset="0"/>
                <a:cs typeface="Arial" pitchFamily="34" charset="0"/>
              </a:rPr>
              <a:t>ТР ТС 021/2011 «О безопасности пищевой продукции» </a:t>
            </a:r>
            <a:r>
              <a:rPr lang="ru-RU" dirty="0">
                <a:solidFill>
                  <a:prstClr val="black"/>
                </a:solidFill>
                <a:latin typeface="Arial" pitchFamily="34" charset="0"/>
                <a:cs typeface="Arial" pitchFamily="34" charset="0"/>
              </a:rPr>
              <a:t>(с изм. Решением Совета ЕЭК: от 08.08.2019 №115; от 14.07.2021 №61; от 25.11.2022 №173; </a:t>
            </a:r>
            <a:r>
              <a:rPr lang="ru-RU" dirty="0">
                <a:solidFill>
                  <a:srgbClr val="FF0000"/>
                </a:solidFill>
                <a:latin typeface="Arial" pitchFamily="34" charset="0"/>
                <a:cs typeface="Arial" pitchFamily="34" charset="0"/>
              </a:rPr>
              <a:t>от 23.06.2023 №70 с 10.07.2024</a:t>
            </a:r>
            <a:r>
              <a:rPr lang="ru-RU" dirty="0">
                <a:solidFill>
                  <a:prstClr val="black"/>
                </a:solidFill>
                <a:latin typeface="Arial" pitchFamily="34" charset="0"/>
                <a:cs typeface="Arial" pitchFamily="34" charset="0"/>
              </a:rPr>
              <a:t>)</a:t>
            </a: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022/2011 «Пищевая продукция в части ее маркировки» </a:t>
            </a:r>
            <a:r>
              <a:rPr lang="ru-RU" dirty="0">
                <a:solidFill>
                  <a:prstClr val="black"/>
                </a:solidFill>
                <a:latin typeface="Arial" panose="020B0604020202020204" pitchFamily="34" charset="0"/>
                <a:cs typeface="Arial" pitchFamily="34" charset="0"/>
              </a:rPr>
              <a:t>(с изм. Решением Совета ЕЭК: от 20.12.2017 №90; от 14.09.2018 №75; </a:t>
            </a:r>
            <a:r>
              <a:rPr lang="ru-RU" dirty="0">
                <a:solidFill>
                  <a:srgbClr val="FF0000"/>
                </a:solidFill>
                <a:latin typeface="Arial" pitchFamily="34" charset="0"/>
                <a:cs typeface="Arial" pitchFamily="34" charset="0"/>
              </a:rPr>
              <a:t>от 22.04.2024 №35 с 10.11.2024</a:t>
            </a:r>
            <a:r>
              <a:rPr lang="ru-RU" dirty="0">
                <a:solidFill>
                  <a:prstClr val="black"/>
                </a:solidFill>
                <a:latin typeface="Arial" pitchFamily="34" charset="0"/>
                <a:cs typeface="Arial" pitchFamily="34" charset="0"/>
              </a:rPr>
              <a:t>)</a:t>
            </a: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023/2011 «Технический регламент на соковую продукцию из фруктов и овощей» </a:t>
            </a:r>
            <a:r>
              <a:rPr lang="ru-RU" dirty="0">
                <a:solidFill>
                  <a:prstClr val="black"/>
                </a:solidFill>
                <a:latin typeface="Arial" panose="020B0604020202020204" pitchFamily="34" charset="0"/>
                <a:cs typeface="Arial" pitchFamily="34" charset="0"/>
              </a:rPr>
              <a:t>(с изм. Решением Комиссии ТС от 09.12.2011 №882; решением Коллегии ЕЭК от 13.11.2012 №218; от 15.12.2015 №167)</a:t>
            </a: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024/2011 «Технический регламент на масложировую продукцию» </a:t>
            </a:r>
            <a:r>
              <a:rPr lang="ru-RU" dirty="0">
                <a:solidFill>
                  <a:prstClr val="black"/>
                </a:solidFill>
                <a:latin typeface="Arial" panose="020B0604020202020204" pitchFamily="34" charset="0"/>
                <a:cs typeface="Arial" pitchFamily="34" charset="0"/>
              </a:rPr>
              <a:t>(с изм. Решением Совета ЕЭК от 23.04.2015 №39; </a:t>
            </a:r>
            <a:r>
              <a:rPr lang="ru-RU" dirty="0">
                <a:solidFill>
                  <a:srgbClr val="FF0000"/>
                </a:solidFill>
                <a:latin typeface="Arial" panose="020B0604020202020204" pitchFamily="34" charset="0"/>
                <a:cs typeface="Arial" pitchFamily="34" charset="0"/>
              </a:rPr>
              <a:t>решением Совета ЕЭК от 23.06.2023 № 70 с 10.07.2024</a:t>
            </a:r>
            <a:r>
              <a:rPr lang="ru-RU" dirty="0">
                <a:solidFill>
                  <a:prstClr val="black"/>
                </a:solidFill>
                <a:latin typeface="Arial" panose="020B0604020202020204" pitchFamily="34" charset="0"/>
                <a:cs typeface="Arial" pitchFamily="34" charset="0"/>
              </a:rPr>
              <a:t>)</a:t>
            </a: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027/2012 «О безопасности отдельных видов специализированной пищевой продукции, в т. ч. диетического лечебного и диетического профилактического питания» </a:t>
            </a:r>
          </a:p>
          <a:p>
            <a:pPr marL="457200" indent="-457200" algn="just">
              <a:lnSpc>
                <a:spcPct val="100000"/>
              </a:lnSpc>
              <a:buAutoNum type="arabicPeriod"/>
            </a:pPr>
            <a:r>
              <a:rPr lang="ru-RU" b="1" dirty="0">
                <a:solidFill>
                  <a:schemeClr val="accent1">
                    <a:lumMod val="75000"/>
                  </a:schemeClr>
                </a:solidFill>
                <a:latin typeface="Arial" panose="020B0604020202020204" pitchFamily="34" charset="0"/>
                <a:cs typeface="Arial" pitchFamily="34" charset="0"/>
              </a:rPr>
              <a:t>ТР ТС 029/2012  «Требования безопасности пищевых добавок, ароматизаторов и технологических вспомогательных средств» </a:t>
            </a:r>
            <a:r>
              <a:rPr lang="ru-RU" dirty="0">
                <a:solidFill>
                  <a:prstClr val="black"/>
                </a:solidFill>
                <a:latin typeface="Arial" panose="020B0604020202020204" pitchFamily="34" charset="0"/>
                <a:cs typeface="Arial" pitchFamily="34" charset="0"/>
              </a:rPr>
              <a:t>(с изм. Решением Совета ЕЭК: от 18.09.2014 №69; </a:t>
            </a:r>
            <a:r>
              <a:rPr lang="ru-RU" dirty="0">
                <a:solidFill>
                  <a:srgbClr val="FF0000"/>
                </a:solidFill>
                <a:latin typeface="Arial" panose="020B0604020202020204" pitchFamily="34" charset="0"/>
                <a:cs typeface="Arial" pitchFamily="34" charset="0"/>
              </a:rPr>
              <a:t>от 29.08.2023 №84 с 27.02.2024</a:t>
            </a:r>
            <a:r>
              <a:rPr lang="ru-RU" dirty="0">
                <a:solidFill>
                  <a:prstClr val="black"/>
                </a:solidFill>
                <a:latin typeface="Arial" panose="020B0604020202020204" pitchFamily="34" charset="0"/>
                <a:cs typeface="Arial" pitchFamily="34" charset="0"/>
              </a:rPr>
              <a:t>)</a:t>
            </a:r>
          </a:p>
        </p:txBody>
      </p:sp>
    </p:spTree>
    <p:extLst>
      <p:ext uri="{BB962C8B-B14F-4D97-AF65-F5344CB8AC3E}">
        <p14:creationId xmlns:p14="http://schemas.microsoft.com/office/powerpoint/2010/main" val="1097913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700" b="1" dirty="0">
                <a:solidFill>
                  <a:srgbClr val="000000"/>
                </a:solidFill>
              </a:rPr>
              <a:t>4.11. Требования к указанию в маркировке сведений о наличии в пищевой продукции компонентов, полученных с применением генно-модифицированных организмов</a:t>
            </a:r>
            <a:br>
              <a:rPr lang="ru-RU" sz="1800" b="1" dirty="0">
                <a:solidFill>
                  <a:srgbClr val="000000"/>
                </a:solidFill>
              </a:rPr>
            </a:br>
            <a:endParaRPr lang="ru-RU" sz="1800" b="1" dirty="0">
              <a:solidFill>
                <a:srgbClr val="000000"/>
              </a:solidFill>
            </a:endParaRPr>
          </a:p>
        </p:txBody>
      </p:sp>
      <p:sp>
        <p:nvSpPr>
          <p:cNvPr id="3" name="Объект 2"/>
          <p:cNvSpPr>
            <a:spLocks noGrp="1"/>
          </p:cNvSpPr>
          <p:nvPr>
            <p:ph idx="1"/>
          </p:nvPr>
        </p:nvSpPr>
        <p:spPr>
          <a:xfrm>
            <a:off x="1371599" y="1398494"/>
            <a:ext cx="10411829" cy="5181920"/>
          </a:xfrm>
        </p:spPr>
        <p:txBody>
          <a:bodyPr>
            <a:normAutofit fontScale="92500" lnSpcReduction="10000"/>
          </a:bodyPr>
          <a:lstStyle/>
          <a:p>
            <a:pPr marL="0" indent="0" algn="just">
              <a:buNone/>
            </a:pPr>
            <a:r>
              <a:rPr lang="ru-RU" dirty="0">
                <a:solidFill>
                  <a:srgbClr val="000000"/>
                </a:solidFill>
              </a:rPr>
              <a:t>1. Для пищевой продукции, полученной с применением ГМО, в том числе не содержащей дезоксирибонуклеиновую кислоту (ДНК) и белок, должна быть приведена информация: "генетически модифицированная продукция", или "продукция, полученная из генно-модифицированных организмов", или "продукция содержит компоненты генно-модифицированных организмов".</a:t>
            </a:r>
          </a:p>
          <a:p>
            <a:pPr marL="0" indent="0">
              <a:buNone/>
            </a:pPr>
            <a:r>
              <a:rPr lang="ru-RU" dirty="0">
                <a:solidFill>
                  <a:srgbClr val="000000"/>
                </a:solidFill>
              </a:rPr>
              <a:t>(в ред. </a:t>
            </a:r>
            <a:r>
              <a:rPr lang="ru-RU" dirty="0">
                <a:solidFill>
                  <a:srgbClr val="000000"/>
                </a:solidFill>
                <a:hlinkClick r:id="rId2"/>
              </a:rPr>
              <a:t>решения</a:t>
            </a:r>
            <a:r>
              <a:rPr lang="ru-RU" dirty="0">
                <a:solidFill>
                  <a:srgbClr val="000000"/>
                </a:solidFill>
              </a:rPr>
              <a:t> Совета Евразийской экономической комиссии от 20.12.2017 N 90)</a:t>
            </a:r>
          </a:p>
          <a:p>
            <a:pPr marL="0" indent="0" algn="just">
              <a:buNone/>
            </a:pPr>
            <a:r>
              <a:rPr lang="ru-RU" dirty="0">
                <a:solidFill>
                  <a:srgbClr val="000000"/>
                </a:solidFill>
              </a:rPr>
              <a:t>При этом рядом с единым знаком обращения продукции на рынке Евразийского экономического союза наносится одинаковый с ним по форме и размеру знак маркировки продукции, полученной с применением ГМО, в виде надписи "ГМО".</a:t>
            </a:r>
          </a:p>
          <a:p>
            <a:pPr marL="0" indent="0">
              <a:buNone/>
            </a:pPr>
            <a:r>
              <a:rPr lang="ru-RU" dirty="0">
                <a:solidFill>
                  <a:srgbClr val="000000"/>
                </a:solidFill>
              </a:rPr>
              <a:t>(в ред. </a:t>
            </a:r>
            <a:r>
              <a:rPr lang="ru-RU" dirty="0">
                <a:solidFill>
                  <a:srgbClr val="000000"/>
                </a:solidFill>
                <a:hlinkClick r:id="rId3"/>
              </a:rPr>
              <a:t>решения</a:t>
            </a:r>
            <a:r>
              <a:rPr lang="ru-RU" dirty="0">
                <a:solidFill>
                  <a:srgbClr val="000000"/>
                </a:solidFill>
              </a:rPr>
              <a:t> Совета Евразийской экономической комиссии от 20.12.2017 N 90)</a:t>
            </a:r>
          </a:p>
          <a:p>
            <a:pPr marL="0" indent="0" algn="just">
              <a:buNone/>
            </a:pPr>
            <a:r>
              <a:rPr lang="ru-RU" dirty="0">
                <a:solidFill>
                  <a:srgbClr val="000000"/>
                </a:solidFill>
              </a:rPr>
              <a:t>В случае если изготовитель при производстве пищевой продукции не использовал генно-модифицированные организмы, то содержание ГМО в пищевой продукции 0,9 процента и менее является случайной или технически неустранимой примесью и такая пищевая продукция не относится к пищевой продукции, содержащей ГМО. При маркировке такой пищевой продукции </a:t>
            </a:r>
            <a:r>
              <a:rPr lang="ru-RU" dirty="0">
                <a:solidFill>
                  <a:srgbClr val="FF0000"/>
                </a:solidFill>
              </a:rPr>
              <a:t>сведения о наличии ГМО не указываются</a:t>
            </a:r>
            <a:r>
              <a:rPr lang="ru-RU" dirty="0">
                <a:solidFill>
                  <a:srgbClr val="000000"/>
                </a:solidFill>
              </a:rPr>
              <a:t>.</a:t>
            </a:r>
          </a:p>
          <a:p>
            <a:pPr marL="0" indent="0">
              <a:buNone/>
            </a:pPr>
            <a:r>
              <a:rPr lang="ru-RU" dirty="0">
                <a:solidFill>
                  <a:srgbClr val="000000"/>
                </a:solidFill>
              </a:rPr>
              <a:t>(в ред. </a:t>
            </a:r>
            <a:r>
              <a:rPr lang="ru-RU" dirty="0">
                <a:solidFill>
                  <a:srgbClr val="000000"/>
                </a:solidFill>
                <a:hlinkClick r:id="rId4"/>
              </a:rPr>
              <a:t>решения</a:t>
            </a:r>
            <a:r>
              <a:rPr lang="ru-RU" dirty="0">
                <a:solidFill>
                  <a:srgbClr val="000000"/>
                </a:solidFill>
              </a:rPr>
              <a:t> Совета Евразийской экономической комиссии от 20.12.2017 N 90)</a:t>
            </a:r>
          </a:p>
          <a:p>
            <a:pPr marL="0" indent="0">
              <a:buNone/>
            </a:pPr>
            <a:endParaRPr lang="ru-RU" dirty="0"/>
          </a:p>
        </p:txBody>
      </p:sp>
    </p:spTree>
    <p:extLst>
      <p:ext uri="{BB962C8B-B14F-4D97-AF65-F5344CB8AC3E}">
        <p14:creationId xmlns:p14="http://schemas.microsoft.com/office/powerpoint/2010/main" val="419827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dirty="0"/>
              <a:t>Внутренний аудит системы менеджмента безопасности основанный на </a:t>
            </a:r>
            <a:br>
              <a:rPr lang="ru-RU" sz="4400" b="1" dirty="0"/>
            </a:br>
            <a:r>
              <a:rPr lang="ru-RU" sz="4400" b="1" dirty="0"/>
              <a:t>гост р 51705.1-2024 и </a:t>
            </a:r>
            <a:br>
              <a:rPr lang="ru-RU" sz="4400" b="1" dirty="0"/>
            </a:br>
            <a:r>
              <a:rPr lang="ru-RU" sz="4400" b="1" dirty="0"/>
              <a:t>гост </a:t>
            </a:r>
            <a:r>
              <a:rPr lang="ru-RU" sz="4400" b="1" dirty="0" err="1"/>
              <a:t>исо</a:t>
            </a:r>
            <a:r>
              <a:rPr lang="ru-RU" sz="4400" b="1" dirty="0"/>
              <a:t> 19011-2021</a:t>
            </a:r>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28375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434353"/>
            <a:ext cx="10411829" cy="4948517"/>
          </a:xfrm>
        </p:spPr>
        <p:txBody>
          <a:bodyPr>
            <a:normAutofit fontScale="92500" lnSpcReduction="10000"/>
          </a:bodyPr>
          <a:lstStyle/>
          <a:p>
            <a:pPr algn="just"/>
            <a:r>
              <a:rPr lang="ru-RU" dirty="0"/>
              <a:t>Дополнение пункт 1.4. «Настоящий стандарт может применяться для целей внутреннего и внешнего аудита (включая аудиты, выполняемые органами по сертификации систем менеджмента) для оценки способности организации удовлетворять требованиям потребителей и регулирующих органов к системам ХАССП»</a:t>
            </a:r>
          </a:p>
          <a:p>
            <a:pPr algn="just"/>
            <a:r>
              <a:rPr lang="ru-RU" dirty="0"/>
              <a:t>Дополнение раздел 2 Нормативные ссылки: настоящем стандарте использованы нормативные ссылки на следующие стандарты: </a:t>
            </a:r>
          </a:p>
          <a:p>
            <a:pPr marL="0" indent="0" algn="just">
              <a:buNone/>
            </a:pPr>
            <a:r>
              <a:rPr lang="ru-RU" u="sng" dirty="0">
                <a:hlinkClick r:id="rId2" tooltip="’’ГОСТ Р 54762-2011/ISO/TS 22002-1:2009 Программы предварительных требований по безопасности ...’’&#10;(утв. приказом Росстандарта от 13.12.2011 N 951-ст)&#10;Применяется с 01.07.2012&#10;Статус: Действующий документ (действ. c 01.07.2012)"/>
              </a:rPr>
              <a:t>ГОСТ Р 54762-2011/ISO/TS 22002-1:2009</a:t>
            </a:r>
            <a:r>
              <a:rPr lang="ru-RU" dirty="0"/>
              <a:t> Программы предварительных требований по безопасности пищевой продукции. Часть 1. Производство пищевой продукции </a:t>
            </a:r>
          </a:p>
          <a:p>
            <a:pPr marL="0" indent="0" algn="just">
              <a:buNone/>
            </a:pPr>
            <a:r>
              <a:rPr lang="ru-RU" u="sng" dirty="0">
                <a:hlinkClick r:id="rId3" tooltip="’’ГОСТ Р 58771-2019 Менеджмент риска. Технологии оценки риска (Переиздание)’’&#10;(утв. приказом Росстандарта от 17.12.2019 N 1405-ст)&#10;Применяется с 01.03.2020 взамен ГОСТ Р ИСО/МЭК 31010-2011&#10;Статус: Действующая редакция документа (действ. c 01.03.2020)"/>
              </a:rPr>
              <a:t>ГОСТ Р 58771</a:t>
            </a:r>
            <a:r>
              <a:rPr lang="ru-RU" dirty="0"/>
              <a:t> Менеджмент риска. Технологии оценки риска </a:t>
            </a:r>
          </a:p>
          <a:p>
            <a:pPr marL="0" indent="0" algn="just">
              <a:buNone/>
            </a:pPr>
            <a:r>
              <a:rPr lang="ru-RU" u="sng" dirty="0">
                <a:hlinkClick r:id="rId4" tooltip="’’ГОСТ Р ИСО 9000-2015 Системы менеджмента качества. Основные положения и словарь (Издание с Поправкой)’’&#10;(утв. приказом Росстандарта от 28.09.2015 N 1390-ст)&#10;Применяется с 01.11.2015&#10;Статус: Действующая редакция документа (действ. c 01.10.2019)"/>
              </a:rPr>
              <a:t>ГОСТ Р ИСО 9000</a:t>
            </a:r>
            <a:r>
              <a:rPr lang="ru-RU" dirty="0"/>
              <a:t> Системы менеджмента качества. Основные положения и словарь </a:t>
            </a:r>
          </a:p>
          <a:p>
            <a:pPr marL="0" indent="0" algn="just">
              <a:buNone/>
            </a:pPr>
            <a:r>
              <a:rPr lang="ru-RU" u="sng" dirty="0">
                <a:hlinkClick r:id="rId5" tooltip="’’ГОСТ Р ИСО 19011-2021 Оценка соответствия. Руководящие указания по проведению аудита ...’’&#10;(утв. приказом Росстандарта от 21.04.2021 N 261-ст)&#10;Применяется с 01.07.2021 взамен ГОСТ Р ...&#10;Статус: Действующая редакция документа (действ. c 01.07.2021)"/>
              </a:rPr>
              <a:t>ГОСТ Р ИСО 19011</a:t>
            </a:r>
            <a:r>
              <a:rPr lang="ru-RU" dirty="0"/>
              <a:t> Оценка соответствия. Руководящие указания по проведению аудита систем менеджмента </a:t>
            </a:r>
          </a:p>
          <a:p>
            <a:pPr marL="0" indent="0" algn="just">
              <a:buNone/>
            </a:pPr>
            <a:r>
              <a:rPr lang="ru-RU" u="sng" dirty="0">
                <a:hlinkClick r:id="rId6"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Системы менеджмента безопасности пищевой продукции. Требования к организациям, участвующим в цепи создания пищевой продукции </a:t>
            </a:r>
          </a:p>
        </p:txBody>
      </p:sp>
    </p:spTree>
    <p:extLst>
      <p:ext uri="{BB962C8B-B14F-4D97-AF65-F5344CB8AC3E}">
        <p14:creationId xmlns:p14="http://schemas.microsoft.com/office/powerpoint/2010/main" val="567350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524000"/>
            <a:ext cx="10411829" cy="5002306"/>
          </a:xfrm>
        </p:spPr>
        <p:txBody>
          <a:bodyPr>
            <a:normAutofit fontScale="92500" lnSpcReduction="10000"/>
          </a:bodyPr>
          <a:lstStyle/>
          <a:p>
            <a:r>
              <a:rPr lang="ru-RU" dirty="0"/>
              <a:t>Дополнение раздел 3 Термины и определения: </a:t>
            </a:r>
          </a:p>
          <a:p>
            <a:pPr algn="just"/>
            <a:r>
              <a:rPr lang="ru-RU" b="1" dirty="0"/>
              <a:t>программа обязательных предварительных мероприятий;</a:t>
            </a:r>
            <a:r>
              <a:rPr lang="ru-RU" dirty="0"/>
              <a:t> ПОПМ (</a:t>
            </a:r>
            <a:r>
              <a:rPr lang="ru-RU" dirty="0" err="1"/>
              <a:t>prerequisite</a:t>
            </a:r>
            <a:r>
              <a:rPr lang="ru-RU" dirty="0"/>
              <a:t> </a:t>
            </a:r>
            <a:r>
              <a:rPr lang="ru-RU" dirty="0" err="1"/>
              <a:t>programme</a:t>
            </a:r>
            <a:r>
              <a:rPr lang="ru-RU" dirty="0"/>
              <a:t> PRP): Базовые условия и виды деятельности по обеспечению безопасности пищевой продукции, которые необходимы внутри организации и на всех этапах цепи создания пищевой продукции для поддержания безопасности пищевой продукции.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3.35] </a:t>
            </a:r>
          </a:p>
          <a:p>
            <a:pPr algn="just"/>
            <a:r>
              <a:rPr lang="ru-RU" b="1" dirty="0"/>
              <a:t>опасность, угрожающая безопасности пищевой продукции</a:t>
            </a:r>
            <a:r>
              <a:rPr lang="ru-RU" dirty="0"/>
              <a:t> (</a:t>
            </a:r>
            <a:r>
              <a:rPr lang="ru-RU" dirty="0" err="1"/>
              <a:t>food</a:t>
            </a:r>
            <a:r>
              <a:rPr lang="ru-RU" dirty="0"/>
              <a:t> </a:t>
            </a:r>
            <a:r>
              <a:rPr lang="ru-RU" dirty="0" err="1"/>
              <a:t>safety</a:t>
            </a:r>
            <a:r>
              <a:rPr lang="ru-RU" dirty="0"/>
              <a:t> </a:t>
            </a:r>
            <a:r>
              <a:rPr lang="ru-RU" dirty="0" err="1"/>
              <a:t>hazard</a:t>
            </a:r>
            <a:r>
              <a:rPr lang="ru-RU" dirty="0"/>
              <a:t>): Биологическое, химическое или физическое вещество (агент), содержащееся в пищевой продукции, которое может потенциально обусловить отрицательное воздействие на здоровье. </a:t>
            </a:r>
          </a:p>
          <a:p>
            <a:pPr algn="just">
              <a:buFont typeface="Courier New" panose="02070309020205020404" pitchFamily="49" charset="0"/>
              <a:buChar char="o"/>
            </a:pPr>
            <a:r>
              <a:rPr lang="ru-RU" i="1" dirty="0"/>
              <a:t>Примечание 1 </a:t>
            </a:r>
            <a:r>
              <a:rPr lang="ru-RU" dirty="0"/>
              <a:t>- Термин "опасность" не следует путать с термином "риск", который в контексте безопасности пищевой продукции означает функцию вероятности отрицательного воздействия на здоровье (например, заболевание) и серьезности этого воздействия (например, смерть, госпитализация) при появлении указанной опасности. </a:t>
            </a:r>
          </a:p>
          <a:p>
            <a:pPr algn="just">
              <a:buFont typeface="Courier New" panose="02070309020205020404" pitchFamily="49" charset="0"/>
              <a:buChar char="o"/>
            </a:pPr>
            <a:r>
              <a:rPr lang="ru-RU" i="1" dirty="0"/>
              <a:t>Примечание 2 </a:t>
            </a:r>
            <a:r>
              <a:rPr lang="ru-RU" dirty="0"/>
              <a:t>- Опасности, угрожающие безопасности пищевой продукции, включают аллергены и радиоактивные вещества.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3.22] </a:t>
            </a:r>
          </a:p>
          <a:p>
            <a:endParaRPr lang="ru-RU" dirty="0"/>
          </a:p>
          <a:p>
            <a:endParaRPr lang="ru-RU" dirty="0"/>
          </a:p>
        </p:txBody>
      </p:sp>
    </p:spTree>
    <p:extLst>
      <p:ext uri="{BB962C8B-B14F-4D97-AF65-F5344CB8AC3E}">
        <p14:creationId xmlns:p14="http://schemas.microsoft.com/office/powerpoint/2010/main" val="3578671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470211"/>
            <a:ext cx="10411829" cy="4966447"/>
          </a:xfrm>
        </p:spPr>
        <p:txBody>
          <a:bodyPr>
            <a:normAutofit/>
          </a:bodyPr>
          <a:lstStyle/>
          <a:p>
            <a:pPr algn="just"/>
            <a:r>
              <a:rPr lang="ru-RU" b="1" dirty="0"/>
              <a:t>значимая опасность, угрожающая безопасности пищевой продукции</a:t>
            </a:r>
            <a:r>
              <a:rPr lang="ru-RU" dirty="0"/>
              <a:t> (</a:t>
            </a:r>
            <a:r>
              <a:rPr lang="ru-RU" dirty="0" err="1"/>
              <a:t>significant</a:t>
            </a:r>
            <a:r>
              <a:rPr lang="ru-RU" dirty="0"/>
              <a:t> </a:t>
            </a:r>
            <a:r>
              <a:rPr lang="ru-RU" dirty="0" err="1"/>
              <a:t>food</a:t>
            </a:r>
            <a:r>
              <a:rPr lang="ru-RU" dirty="0"/>
              <a:t> </a:t>
            </a:r>
            <a:r>
              <a:rPr lang="ru-RU" dirty="0" err="1"/>
              <a:t>safety</a:t>
            </a:r>
            <a:r>
              <a:rPr lang="ru-RU" dirty="0"/>
              <a:t> </a:t>
            </a:r>
            <a:r>
              <a:rPr lang="ru-RU" dirty="0" err="1"/>
              <a:t>hazard</a:t>
            </a:r>
            <a:r>
              <a:rPr lang="ru-RU" dirty="0"/>
              <a:t>): Опасность, угрожающая безопасности пищевой продукции, идентифицированная посредством оценки опасностей, которой необходимо управлять с помощью мероприятий по управлению.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3.40] </a:t>
            </a:r>
          </a:p>
          <a:p>
            <a:r>
              <a:rPr lang="ru-RU" b="1" dirty="0"/>
              <a:t>мероприятие по управлению</a:t>
            </a:r>
            <a:r>
              <a:rPr lang="ru-RU" dirty="0"/>
              <a:t> (</a:t>
            </a:r>
            <a:r>
              <a:rPr lang="ru-RU" dirty="0" err="1"/>
              <a:t>control</a:t>
            </a:r>
            <a:r>
              <a:rPr lang="ru-RU" dirty="0"/>
              <a:t> </a:t>
            </a:r>
            <a:r>
              <a:rPr lang="ru-RU" dirty="0" err="1"/>
              <a:t>measure</a:t>
            </a:r>
            <a:r>
              <a:rPr lang="ru-RU" dirty="0"/>
              <a:t>): Действие или операция, которую необходимо использовать для предотвращения значимой опасности, угрожающей безопасности пищевой продукции или ее снижения до приемлемого уровня.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3.8] </a:t>
            </a:r>
          </a:p>
          <a:p>
            <a:pPr algn="just"/>
            <a:r>
              <a:rPr lang="ru-RU" b="1" dirty="0"/>
              <a:t>критическая контрольная точка;</a:t>
            </a:r>
            <a:r>
              <a:rPr lang="ru-RU" dirty="0"/>
              <a:t> ККТ (</a:t>
            </a:r>
            <a:r>
              <a:rPr lang="ru-RU" dirty="0" err="1"/>
              <a:t>critical</a:t>
            </a:r>
            <a:r>
              <a:rPr lang="ru-RU" dirty="0"/>
              <a:t> </a:t>
            </a:r>
            <a:r>
              <a:rPr lang="ru-RU" dirty="0" err="1"/>
              <a:t>control</a:t>
            </a:r>
            <a:r>
              <a:rPr lang="ru-RU" dirty="0"/>
              <a:t> </a:t>
            </a:r>
            <a:r>
              <a:rPr lang="ru-RU" dirty="0" err="1"/>
              <a:t>point</a:t>
            </a:r>
            <a:r>
              <a:rPr lang="ru-RU" dirty="0"/>
              <a:t>; CCP): Этап процесса, где применяется мероприятие(я) по управлению для предотвращения значимой опасности, угрожающей безопасности пищевой продукции, или ее снижения до приемлемого уровня, и где определен(ы) критический(</a:t>
            </a:r>
            <a:r>
              <a:rPr lang="ru-RU" dirty="0" err="1"/>
              <a:t>ие</a:t>
            </a:r>
            <a:r>
              <a:rPr lang="ru-RU" dirty="0"/>
              <a:t>) предел(ы) и измерение, позволяющие применять коррекции.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3.11] </a:t>
            </a:r>
          </a:p>
          <a:p>
            <a:pPr marL="0" indent="0">
              <a:buNone/>
            </a:pPr>
            <a:endParaRPr lang="ru-RU" dirty="0"/>
          </a:p>
          <a:p>
            <a:pPr marL="0" indent="0" algn="just">
              <a:buNone/>
            </a:pPr>
            <a:endParaRPr lang="ru-RU" dirty="0"/>
          </a:p>
          <a:p>
            <a:endParaRPr lang="ru-RU" dirty="0"/>
          </a:p>
        </p:txBody>
      </p:sp>
    </p:spTree>
    <p:extLst>
      <p:ext uri="{BB962C8B-B14F-4D97-AF65-F5344CB8AC3E}">
        <p14:creationId xmlns:p14="http://schemas.microsoft.com/office/powerpoint/2010/main" val="375027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600" y="1541929"/>
            <a:ext cx="10264588" cy="4840942"/>
          </a:xfrm>
        </p:spPr>
        <p:txBody>
          <a:bodyPr>
            <a:normAutofit/>
          </a:bodyPr>
          <a:lstStyle/>
          <a:p>
            <a:pPr algn="just"/>
            <a:r>
              <a:rPr lang="ru-RU" b="1" dirty="0"/>
              <a:t>критический предел</a:t>
            </a:r>
            <a:r>
              <a:rPr lang="ru-RU" dirty="0"/>
              <a:t> (</a:t>
            </a:r>
            <a:r>
              <a:rPr lang="ru-RU" dirty="0" err="1"/>
              <a:t>critical</a:t>
            </a:r>
            <a:r>
              <a:rPr lang="ru-RU" dirty="0"/>
              <a:t> </a:t>
            </a:r>
            <a:r>
              <a:rPr lang="ru-RU" dirty="0" err="1"/>
              <a:t>limit</a:t>
            </a:r>
            <a:r>
              <a:rPr lang="ru-RU" dirty="0"/>
              <a:t>): Измеряемая величина, позволяющая отделить приемлемость от неприемлемости. </a:t>
            </a:r>
          </a:p>
          <a:p>
            <a:pPr marL="0" indent="0" algn="just">
              <a:buNone/>
            </a:pPr>
            <a:r>
              <a:rPr lang="ru-RU" i="1" dirty="0"/>
              <a:t>Примечание 1</a:t>
            </a:r>
            <a:r>
              <a:rPr lang="ru-RU" dirty="0"/>
              <a:t> - Критические пределы устанавливаются для того, чтобы определить, остается ли под контролем ККТ. Если критический предел превышен или нарушен, то продукцию, на которую вследствие этого было оказано воздействие, следует считать потенциально опасной.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статья 3.12] </a:t>
            </a:r>
          </a:p>
          <a:p>
            <a:pPr algn="just"/>
            <a:r>
              <a:rPr lang="ru-RU" b="1" dirty="0"/>
              <a:t>производственная программа обязательных предварительных мероприятий;</a:t>
            </a:r>
            <a:r>
              <a:rPr lang="ru-RU" dirty="0"/>
              <a:t> ППОПМ (</a:t>
            </a:r>
            <a:r>
              <a:rPr lang="ru-RU" dirty="0" err="1"/>
              <a:t>operational</a:t>
            </a:r>
            <a:r>
              <a:rPr lang="ru-RU" dirty="0"/>
              <a:t> </a:t>
            </a:r>
            <a:r>
              <a:rPr lang="ru-RU" dirty="0" err="1"/>
              <a:t>prerequisite</a:t>
            </a:r>
            <a:r>
              <a:rPr lang="ru-RU" dirty="0"/>
              <a:t> </a:t>
            </a:r>
            <a:r>
              <a:rPr lang="ru-RU" dirty="0" err="1"/>
              <a:t>programme</a:t>
            </a:r>
            <a:r>
              <a:rPr lang="ru-RU" dirty="0"/>
              <a:t>; OPRP): Мероприятие по управлению или комбинация мероприятий по управлению, применяемые с целью предотвратить или снизить значимую опасность, угрожающую безопасности пищевой продукции до приемлемого уровня, где критерий(</a:t>
            </a:r>
            <a:r>
              <a:rPr lang="ru-RU" dirty="0" err="1"/>
              <a:t>ии</a:t>
            </a:r>
            <a:r>
              <a:rPr lang="ru-RU" dirty="0"/>
              <a:t>) действия и наблюдение позволяют эффективно контролировать процесс и/или продукт. [Адаптировано из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a:t>
            </a:r>
          </a:p>
          <a:p>
            <a:pPr marL="0" indent="0">
              <a:buNone/>
            </a:pPr>
            <a:endParaRPr lang="ru-RU" dirty="0"/>
          </a:p>
        </p:txBody>
      </p:sp>
    </p:spTree>
    <p:extLst>
      <p:ext uri="{BB962C8B-B14F-4D97-AF65-F5344CB8AC3E}">
        <p14:creationId xmlns:p14="http://schemas.microsoft.com/office/powerpoint/2010/main" val="346799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488141"/>
            <a:ext cx="10411829" cy="4984377"/>
          </a:xfrm>
        </p:spPr>
        <p:txBody>
          <a:bodyPr/>
          <a:lstStyle/>
          <a:p>
            <a:pPr algn="just"/>
            <a:r>
              <a:rPr lang="ru-RU" b="1" dirty="0"/>
              <a:t>критерий действия</a:t>
            </a:r>
            <a:r>
              <a:rPr lang="ru-RU" dirty="0"/>
              <a:t> (</a:t>
            </a:r>
            <a:r>
              <a:rPr lang="ru-RU" dirty="0" err="1"/>
              <a:t>action</a:t>
            </a:r>
            <a:r>
              <a:rPr lang="ru-RU" dirty="0"/>
              <a:t> </a:t>
            </a:r>
            <a:r>
              <a:rPr lang="ru-RU" dirty="0" err="1"/>
              <a:t>criterion</a:t>
            </a:r>
            <a:r>
              <a:rPr lang="ru-RU" dirty="0"/>
              <a:t>): Наблюдаемый критерий, установленный для мониторинга ППОПМ. </a:t>
            </a:r>
          </a:p>
          <a:p>
            <a:pPr marL="0" indent="0" algn="just">
              <a:buNone/>
            </a:pPr>
            <a:r>
              <a:rPr lang="ru-RU" i="1" dirty="0"/>
              <a:t>Примечание 1</a:t>
            </a:r>
            <a:r>
              <a:rPr lang="ru-RU" dirty="0"/>
              <a:t> - Критерий действия отражает ситуацию, связанную с нахождением или выходом из-под контроля ППОПМ, и проводит различие между тем, что приемлемо (соответствие критерию означает, что ППОПМ функционирует так, как это было намечено) и неприемлемо (несоответствие критерию означает, что ППОПМ не функционирует так, как это было намечено). [Адаптировано из </a:t>
            </a:r>
            <a:r>
              <a:rPr lang="ru-RU" u="sng" dirty="0">
                <a:hlinkClick r:id="rId2" tooltip="’’ГОСТ Р ИСО 22000-2019 Системы менеджмента безопасности пищевой продукции. Требования к ...’’&#10;(утв. приказом Росстандарта от 23.07.2019 N 416-ст)&#10;Применяется с 01.01.2020 взамен ГОСТ Р ИСО ...&#10;Статус: Действующий документ (действ. c 01.01.2020)"/>
              </a:rPr>
              <a:t>ГОСТ Р ИСО 22000-2019</a:t>
            </a:r>
            <a:r>
              <a:rPr lang="ru-RU" dirty="0"/>
              <a:t>] </a:t>
            </a:r>
          </a:p>
          <a:p>
            <a:pPr algn="just"/>
            <a:endParaRPr lang="ru-RU" dirty="0"/>
          </a:p>
        </p:txBody>
      </p:sp>
    </p:spTree>
    <p:extLst>
      <p:ext uri="{BB962C8B-B14F-4D97-AF65-F5344CB8AC3E}">
        <p14:creationId xmlns:p14="http://schemas.microsoft.com/office/powerpoint/2010/main" val="361556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 и ГОСТ Р 51705.1-2011</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90671095"/>
              </p:ext>
            </p:extLst>
          </p:nvPr>
        </p:nvGraphicFramePr>
        <p:xfrm>
          <a:off x="1371600" y="1398588"/>
          <a:ext cx="10412414" cy="5054600"/>
        </p:xfrm>
        <a:graphic>
          <a:graphicData uri="http://schemas.openxmlformats.org/drawingml/2006/table">
            <a:tbl>
              <a:tblPr firstRow="1" bandRow="1">
                <a:tableStyleId>{5C22544A-7EE6-4342-B048-85BDC9FD1C3A}</a:tableStyleId>
              </a:tblPr>
              <a:tblGrid>
                <a:gridCol w="5206207">
                  <a:extLst>
                    <a:ext uri="{9D8B030D-6E8A-4147-A177-3AD203B41FA5}">
                      <a16:colId xmlns:a16="http://schemas.microsoft.com/office/drawing/2014/main" val="696477303"/>
                    </a:ext>
                  </a:extLst>
                </a:gridCol>
                <a:gridCol w="5206207">
                  <a:extLst>
                    <a:ext uri="{9D8B030D-6E8A-4147-A177-3AD203B41FA5}">
                      <a16:colId xmlns:a16="http://schemas.microsoft.com/office/drawing/2014/main" val="3672580627"/>
                    </a:ext>
                  </a:extLst>
                </a:gridCol>
              </a:tblGrid>
              <a:tr h="370840">
                <a:tc>
                  <a:txBody>
                    <a:bodyPr/>
                    <a:lstStyle/>
                    <a:p>
                      <a:r>
                        <a:rPr lang="ru-RU" dirty="0"/>
                        <a:t>Предисловие  ГОСТ Р 51705.1-2024</a:t>
                      </a:r>
                    </a:p>
                  </a:txBody>
                  <a:tcPr/>
                </a:tc>
                <a:tc>
                  <a:txBody>
                    <a:bodyPr/>
                    <a:lstStyle/>
                    <a:p>
                      <a:r>
                        <a:rPr lang="ru-RU" dirty="0"/>
                        <a:t>Предисловие  ГОСТ Р 51705.1-2011</a:t>
                      </a:r>
                    </a:p>
                  </a:txBody>
                  <a:tcPr/>
                </a:tc>
                <a:extLst>
                  <a:ext uri="{0D108BD9-81ED-4DB2-BD59-A6C34878D82A}">
                    <a16:rowId xmlns:a16="http://schemas.microsoft.com/office/drawing/2014/main" val="1146685933"/>
                  </a:ext>
                </a:extLst>
              </a:tr>
              <a:tr h="370840">
                <a:tc>
                  <a:txBody>
                    <a:bodyPr/>
                    <a:lstStyle/>
                    <a:p>
                      <a:r>
                        <a:rPr lang="ru-RU" dirty="0"/>
                        <a:t>Введение </a:t>
                      </a:r>
                    </a:p>
                  </a:txBody>
                  <a:tcPr/>
                </a:tc>
                <a:tc>
                  <a:txBody>
                    <a:bodyPr/>
                    <a:lstStyle/>
                    <a:p>
                      <a:endParaRPr lang="ru-RU"/>
                    </a:p>
                  </a:txBody>
                  <a:tcPr/>
                </a:tc>
                <a:extLst>
                  <a:ext uri="{0D108BD9-81ED-4DB2-BD59-A6C34878D82A}">
                    <a16:rowId xmlns:a16="http://schemas.microsoft.com/office/drawing/2014/main" val="3422027517"/>
                  </a:ext>
                </a:extLst>
              </a:tr>
              <a:tr h="370840">
                <a:tc>
                  <a:txBody>
                    <a:bodyPr/>
                    <a:lstStyle/>
                    <a:p>
                      <a:r>
                        <a:rPr lang="ru-RU" dirty="0"/>
                        <a:t>1.Область применения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1.Область применения</a:t>
                      </a:r>
                    </a:p>
                  </a:txBody>
                  <a:tcPr/>
                </a:tc>
                <a:extLst>
                  <a:ext uri="{0D108BD9-81ED-4DB2-BD59-A6C34878D82A}">
                    <a16:rowId xmlns:a16="http://schemas.microsoft.com/office/drawing/2014/main" val="3378036794"/>
                  </a:ext>
                </a:extLst>
              </a:tr>
              <a:tr h="370840">
                <a:tc>
                  <a:txBody>
                    <a:bodyPr/>
                    <a:lstStyle/>
                    <a:p>
                      <a:r>
                        <a:rPr lang="ru-RU" dirty="0"/>
                        <a:t>2.Нормативные ссылки</a:t>
                      </a:r>
                    </a:p>
                  </a:txBody>
                  <a:tcPr/>
                </a:tc>
                <a:tc>
                  <a:txBody>
                    <a:bodyPr/>
                    <a:lstStyle/>
                    <a:p>
                      <a:endParaRPr lang="ru-RU"/>
                    </a:p>
                  </a:txBody>
                  <a:tcPr/>
                </a:tc>
                <a:extLst>
                  <a:ext uri="{0D108BD9-81ED-4DB2-BD59-A6C34878D82A}">
                    <a16:rowId xmlns:a16="http://schemas.microsoft.com/office/drawing/2014/main" val="995746223"/>
                  </a:ext>
                </a:extLst>
              </a:tr>
              <a:tr h="370840">
                <a:tc>
                  <a:txBody>
                    <a:bodyPr/>
                    <a:lstStyle/>
                    <a:p>
                      <a:r>
                        <a:rPr lang="ru-RU" dirty="0"/>
                        <a:t>3.Термины и определения</a:t>
                      </a:r>
                    </a:p>
                  </a:txBody>
                  <a:tcPr/>
                </a:tc>
                <a:tc>
                  <a:txBody>
                    <a:bodyPr/>
                    <a:lstStyle/>
                    <a:p>
                      <a:r>
                        <a:rPr lang="ru-RU" dirty="0"/>
                        <a:t>2.Определения </a:t>
                      </a:r>
                    </a:p>
                  </a:txBody>
                  <a:tcPr/>
                </a:tc>
                <a:extLst>
                  <a:ext uri="{0D108BD9-81ED-4DB2-BD59-A6C34878D82A}">
                    <a16:rowId xmlns:a16="http://schemas.microsoft.com/office/drawing/2014/main" val="16289683"/>
                  </a:ext>
                </a:extLst>
              </a:tr>
              <a:tr h="370840">
                <a:tc>
                  <a:txBody>
                    <a:bodyPr/>
                    <a:lstStyle/>
                    <a:p>
                      <a:r>
                        <a:rPr lang="ru-RU" dirty="0"/>
                        <a:t>4.Общие требования к организации работ по управлению качеством и безопасностью продукции на основе принципов ХАССП</a:t>
                      </a:r>
                    </a:p>
                  </a:txBody>
                  <a:tcPr/>
                </a:tc>
                <a:tc>
                  <a:txBody>
                    <a:bodyPr/>
                    <a:lstStyle/>
                    <a:p>
                      <a:r>
                        <a:rPr lang="ru-RU" dirty="0"/>
                        <a:t>3.Принципы разработки системы ХАССП</a:t>
                      </a:r>
                    </a:p>
                  </a:txBody>
                  <a:tcPr/>
                </a:tc>
                <a:extLst>
                  <a:ext uri="{0D108BD9-81ED-4DB2-BD59-A6C34878D82A}">
                    <a16:rowId xmlns:a16="http://schemas.microsoft.com/office/drawing/2014/main" val="3975565399"/>
                  </a:ext>
                </a:extLst>
              </a:tr>
              <a:tr h="741680">
                <a:tc>
                  <a:txBody>
                    <a:bodyPr/>
                    <a:lstStyle/>
                    <a:p>
                      <a:r>
                        <a:rPr lang="ru-RU" dirty="0"/>
                        <a:t>5. Общие требования</a:t>
                      </a:r>
                      <a:r>
                        <a:rPr lang="ru-RU" baseline="0" dirty="0"/>
                        <a:t> к системам управления качеством и безопасностью на основе принципов ХАССП (системам ХАССП)</a:t>
                      </a:r>
                    </a:p>
                    <a:p>
                      <a:r>
                        <a:rPr lang="ru-RU" baseline="0" dirty="0"/>
                        <a:t>5.1. Определение области распространения системы ХАССП</a:t>
                      </a:r>
                    </a:p>
                    <a:p>
                      <a:r>
                        <a:rPr lang="ru-RU" baseline="0" dirty="0"/>
                        <a:t>5.2. Документированная информация</a:t>
                      </a:r>
                    </a:p>
                    <a:p>
                      <a:r>
                        <a:rPr lang="ru-RU" baseline="0" dirty="0"/>
                        <a:t>5.3.Программы обязательных предварительных мероприятий (ПОПМ)</a:t>
                      </a:r>
                      <a:endParaRPr lang="ru-RU" dirty="0"/>
                    </a:p>
                  </a:txBody>
                  <a:tcPr/>
                </a:tc>
                <a:tc>
                  <a:txBody>
                    <a:bodyPr/>
                    <a:lstStyle/>
                    <a:p>
                      <a:r>
                        <a:rPr lang="ru-RU" dirty="0"/>
                        <a:t>4. Общие требования. </a:t>
                      </a:r>
                    </a:p>
                    <a:p>
                      <a:r>
                        <a:rPr lang="ru-RU" dirty="0"/>
                        <a:t>4.1. Организация работ</a:t>
                      </a:r>
                    </a:p>
                    <a:p>
                      <a:r>
                        <a:rPr lang="ru-RU" dirty="0"/>
                        <a:t>4.2. Исходная информация для разработки системы ХАССП</a:t>
                      </a:r>
                    </a:p>
                    <a:p>
                      <a:r>
                        <a:rPr lang="ru-RU" dirty="0"/>
                        <a:t>4.3.</a:t>
                      </a:r>
                      <a:r>
                        <a:rPr lang="ru-RU" baseline="0" dirty="0"/>
                        <a:t> Опасные факторы и предупреждающие действия</a:t>
                      </a:r>
                    </a:p>
                    <a:p>
                      <a:r>
                        <a:rPr lang="ru-RU" baseline="0" dirty="0"/>
                        <a:t>4.4. Критические контрольные точки</a:t>
                      </a:r>
                    </a:p>
                    <a:p>
                      <a:r>
                        <a:rPr lang="ru-RU" baseline="0" dirty="0"/>
                        <a:t>4.5. Критические пределы</a:t>
                      </a:r>
                      <a:endParaRPr lang="ru-RU" dirty="0"/>
                    </a:p>
                  </a:txBody>
                  <a:tcPr/>
                </a:tc>
                <a:extLst>
                  <a:ext uri="{0D108BD9-81ED-4DB2-BD59-A6C34878D82A}">
                    <a16:rowId xmlns:a16="http://schemas.microsoft.com/office/drawing/2014/main" val="1404305444"/>
                  </a:ext>
                </a:extLst>
              </a:tr>
            </a:tbl>
          </a:graphicData>
        </a:graphic>
      </p:graphicFrame>
    </p:spTree>
    <p:extLst>
      <p:ext uri="{BB962C8B-B14F-4D97-AF65-F5344CB8AC3E}">
        <p14:creationId xmlns:p14="http://schemas.microsoft.com/office/powerpoint/2010/main" val="2743130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 и ГОСТ Р 51705.1-2011</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02357612"/>
              </p:ext>
            </p:extLst>
          </p:nvPr>
        </p:nvGraphicFramePr>
        <p:xfrm>
          <a:off x="1371600" y="1416050"/>
          <a:ext cx="10412414" cy="4043680"/>
        </p:xfrm>
        <a:graphic>
          <a:graphicData uri="http://schemas.openxmlformats.org/drawingml/2006/table">
            <a:tbl>
              <a:tblPr firstRow="1" bandRow="1">
                <a:tableStyleId>{5C22544A-7EE6-4342-B048-85BDC9FD1C3A}</a:tableStyleId>
              </a:tblPr>
              <a:tblGrid>
                <a:gridCol w="5206207">
                  <a:extLst>
                    <a:ext uri="{9D8B030D-6E8A-4147-A177-3AD203B41FA5}">
                      <a16:colId xmlns:a16="http://schemas.microsoft.com/office/drawing/2014/main" val="3074980467"/>
                    </a:ext>
                  </a:extLst>
                </a:gridCol>
                <a:gridCol w="5206207">
                  <a:extLst>
                    <a:ext uri="{9D8B030D-6E8A-4147-A177-3AD203B41FA5}">
                      <a16:colId xmlns:a16="http://schemas.microsoft.com/office/drawing/2014/main" val="2636859418"/>
                    </a:ext>
                  </a:extLst>
                </a:gridCol>
              </a:tblGrid>
              <a:tr h="370840">
                <a:tc>
                  <a:txBody>
                    <a:bodyPr/>
                    <a:lstStyle/>
                    <a:p>
                      <a:r>
                        <a:rPr lang="ru-RU" dirty="0"/>
                        <a:t>ГОСТ Р 51705.1-2024</a:t>
                      </a:r>
                    </a:p>
                  </a:txBody>
                  <a:tcPr/>
                </a:tc>
                <a:tc>
                  <a:txBody>
                    <a:bodyPr/>
                    <a:lstStyle/>
                    <a:p>
                      <a:r>
                        <a:rPr lang="ru-RU" dirty="0"/>
                        <a:t>ГОСТ Р 51705.1-2011</a:t>
                      </a:r>
                    </a:p>
                  </a:txBody>
                  <a:tcPr/>
                </a:tc>
                <a:extLst>
                  <a:ext uri="{0D108BD9-81ED-4DB2-BD59-A6C34878D82A}">
                    <a16:rowId xmlns:a16="http://schemas.microsoft.com/office/drawing/2014/main" val="2009294603"/>
                  </a:ext>
                </a:extLst>
              </a:tr>
              <a:tr h="370840">
                <a:tc>
                  <a:txBody>
                    <a:bodyPr/>
                    <a:lstStyle/>
                    <a:p>
                      <a:r>
                        <a:rPr lang="ru-RU" dirty="0"/>
                        <a:t>5.4.</a:t>
                      </a:r>
                      <a:r>
                        <a:rPr lang="ru-RU" baseline="0" dirty="0"/>
                        <a:t> Управление опасными факторами</a:t>
                      </a:r>
                      <a:endParaRPr lang="ru-RU" dirty="0"/>
                    </a:p>
                  </a:txBody>
                  <a:tcPr/>
                </a:tc>
                <a:tc>
                  <a:txBody>
                    <a:bodyPr/>
                    <a:lstStyle/>
                    <a:p>
                      <a:r>
                        <a:rPr lang="ru-RU" dirty="0"/>
                        <a:t>4.6. Система мониторинга</a:t>
                      </a:r>
                    </a:p>
                  </a:txBody>
                  <a:tcPr/>
                </a:tc>
                <a:extLst>
                  <a:ext uri="{0D108BD9-81ED-4DB2-BD59-A6C34878D82A}">
                    <a16:rowId xmlns:a16="http://schemas.microsoft.com/office/drawing/2014/main" val="930663166"/>
                  </a:ext>
                </a:extLst>
              </a:tr>
              <a:tr h="370840">
                <a:tc>
                  <a:txBody>
                    <a:bodyPr/>
                    <a:lstStyle/>
                    <a:p>
                      <a:r>
                        <a:rPr lang="ru-RU" dirty="0"/>
                        <a:t>5.5. Управление несоответствиями и корректирующие действия</a:t>
                      </a:r>
                    </a:p>
                  </a:txBody>
                  <a:tcPr/>
                </a:tc>
                <a:tc>
                  <a:txBody>
                    <a:bodyPr/>
                    <a:lstStyle/>
                    <a:p>
                      <a:r>
                        <a:rPr lang="ru-RU" dirty="0"/>
                        <a:t>4.7. Корректирующие действия</a:t>
                      </a:r>
                    </a:p>
                  </a:txBody>
                  <a:tcPr/>
                </a:tc>
                <a:extLst>
                  <a:ext uri="{0D108BD9-81ED-4DB2-BD59-A6C34878D82A}">
                    <a16:rowId xmlns:a16="http://schemas.microsoft.com/office/drawing/2014/main" val="2933248255"/>
                  </a:ext>
                </a:extLst>
              </a:tr>
              <a:tr h="370840">
                <a:tc>
                  <a:txBody>
                    <a:bodyPr/>
                    <a:lstStyle/>
                    <a:p>
                      <a:r>
                        <a:rPr lang="ru-RU" dirty="0"/>
                        <a:t>5.6. Управление прослеживаемостью</a:t>
                      </a:r>
                    </a:p>
                  </a:txBody>
                  <a:tcPr/>
                </a:tc>
                <a:tc>
                  <a:txBody>
                    <a:bodyPr/>
                    <a:lstStyle/>
                    <a:p>
                      <a:endParaRPr lang="ru-RU" dirty="0"/>
                    </a:p>
                  </a:txBody>
                  <a:tcPr/>
                </a:tc>
                <a:extLst>
                  <a:ext uri="{0D108BD9-81ED-4DB2-BD59-A6C34878D82A}">
                    <a16:rowId xmlns:a16="http://schemas.microsoft.com/office/drawing/2014/main" val="369450949"/>
                  </a:ext>
                </a:extLst>
              </a:tr>
              <a:tr h="370840">
                <a:tc>
                  <a:txBody>
                    <a:bodyPr/>
                    <a:lstStyle/>
                    <a:p>
                      <a:r>
                        <a:rPr lang="ru-RU" dirty="0"/>
                        <a:t>5.7. </a:t>
                      </a:r>
                      <a:r>
                        <a:rPr lang="ru-RU" sz="1800" b="0" kern="1200" dirty="0">
                          <a:solidFill>
                            <a:schemeClr val="dk1"/>
                          </a:solidFill>
                          <a:effectLst/>
                          <a:latin typeface="+mn-lt"/>
                          <a:ea typeface="+mn-ea"/>
                          <a:cs typeface="+mn-cs"/>
                        </a:rPr>
                        <a:t>Управление оборудованием для измерений </a:t>
                      </a:r>
                      <a:endParaRPr lang="ru-RU" b="0" dirty="0"/>
                    </a:p>
                  </a:txBody>
                  <a:tcPr/>
                </a:tc>
                <a:tc>
                  <a:txBody>
                    <a:bodyPr/>
                    <a:lstStyle/>
                    <a:p>
                      <a:endParaRPr lang="ru-RU" dirty="0"/>
                    </a:p>
                  </a:txBody>
                  <a:tcPr/>
                </a:tc>
                <a:extLst>
                  <a:ext uri="{0D108BD9-81ED-4DB2-BD59-A6C34878D82A}">
                    <a16:rowId xmlns:a16="http://schemas.microsoft.com/office/drawing/2014/main" val="1341291740"/>
                  </a:ext>
                </a:extLst>
              </a:tr>
              <a:tr h="370840">
                <a:tc>
                  <a:txBody>
                    <a:bodyPr/>
                    <a:lstStyle/>
                    <a:p>
                      <a:r>
                        <a:rPr lang="ru-RU" sz="1800" b="0" kern="1200" dirty="0">
                          <a:solidFill>
                            <a:schemeClr val="dk1"/>
                          </a:solidFill>
                          <a:effectLst/>
                          <a:latin typeface="+mn-lt"/>
                          <a:ea typeface="+mn-ea"/>
                          <a:cs typeface="+mn-cs"/>
                        </a:rPr>
                        <a:t>5.8 Внутренний аудит </a:t>
                      </a:r>
                      <a:endParaRPr lang="ru-RU" b="0" dirty="0"/>
                    </a:p>
                  </a:txBody>
                  <a:tcPr/>
                </a:tc>
                <a:tc>
                  <a:txBody>
                    <a:bodyPr/>
                    <a:lstStyle/>
                    <a:p>
                      <a:r>
                        <a:rPr lang="ru-RU" dirty="0"/>
                        <a:t>4.8. Внутренние проверки</a:t>
                      </a:r>
                    </a:p>
                  </a:txBody>
                  <a:tcPr/>
                </a:tc>
                <a:extLst>
                  <a:ext uri="{0D108BD9-81ED-4DB2-BD59-A6C34878D82A}">
                    <a16:rowId xmlns:a16="http://schemas.microsoft.com/office/drawing/2014/main" val="2181311880"/>
                  </a:ext>
                </a:extLst>
              </a:tr>
              <a:tr h="370840">
                <a:tc>
                  <a:txBody>
                    <a:bodyPr/>
                    <a:lstStyle/>
                    <a:p>
                      <a:r>
                        <a:rPr lang="ru-RU" sz="1800" b="0" kern="1200" dirty="0">
                          <a:solidFill>
                            <a:schemeClr val="dk1"/>
                          </a:solidFill>
                          <a:effectLst/>
                          <a:latin typeface="+mn-lt"/>
                          <a:ea typeface="+mn-ea"/>
                          <a:cs typeface="+mn-cs"/>
                        </a:rPr>
                        <a:t>5.9 Анализ и оценка функционирования системы ХАССП </a:t>
                      </a:r>
                      <a:endParaRPr lang="ru-RU" b="0" dirty="0"/>
                    </a:p>
                  </a:txBody>
                  <a:tcPr/>
                </a:tc>
                <a:tc>
                  <a:txBody>
                    <a:bodyPr/>
                    <a:lstStyle/>
                    <a:p>
                      <a:r>
                        <a:rPr lang="ru-RU" dirty="0"/>
                        <a:t>4.9. Документация</a:t>
                      </a:r>
                    </a:p>
                  </a:txBody>
                  <a:tcPr/>
                </a:tc>
                <a:extLst>
                  <a:ext uri="{0D108BD9-81ED-4DB2-BD59-A6C34878D82A}">
                    <a16:rowId xmlns:a16="http://schemas.microsoft.com/office/drawing/2014/main" val="1941414301"/>
                  </a:ext>
                </a:extLst>
              </a:tr>
              <a:tr h="370840">
                <a:tc>
                  <a:txBody>
                    <a:bodyPr/>
                    <a:lstStyle/>
                    <a:p>
                      <a:r>
                        <a:rPr lang="ru-RU" sz="1800" b="0" kern="1200" dirty="0">
                          <a:solidFill>
                            <a:schemeClr val="dk1"/>
                          </a:solidFill>
                          <a:effectLst/>
                          <a:latin typeface="+mn-lt"/>
                          <a:ea typeface="+mn-ea"/>
                          <a:cs typeface="+mn-cs"/>
                        </a:rPr>
                        <a:t>5.10 Актуализация системы ХАССП на предприятии </a:t>
                      </a:r>
                      <a:endParaRPr lang="ru-RU" b="0" dirty="0"/>
                    </a:p>
                  </a:txBody>
                  <a:tcPr/>
                </a:tc>
                <a:tc>
                  <a:txBody>
                    <a:bodyPr/>
                    <a:lstStyle/>
                    <a:p>
                      <a:endParaRPr lang="ru-RU" dirty="0"/>
                    </a:p>
                  </a:txBody>
                  <a:tcPr/>
                </a:tc>
                <a:extLst>
                  <a:ext uri="{0D108BD9-81ED-4DB2-BD59-A6C34878D82A}">
                    <a16:rowId xmlns:a16="http://schemas.microsoft.com/office/drawing/2014/main" val="177973396"/>
                  </a:ext>
                </a:extLst>
              </a:tr>
            </a:tbl>
          </a:graphicData>
        </a:graphic>
      </p:graphicFrame>
    </p:spTree>
    <p:extLst>
      <p:ext uri="{BB962C8B-B14F-4D97-AF65-F5344CB8AC3E}">
        <p14:creationId xmlns:p14="http://schemas.microsoft.com/office/powerpoint/2010/main" val="641913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434353"/>
            <a:ext cx="10411829" cy="4930588"/>
          </a:xfrm>
        </p:spPr>
        <p:txBody>
          <a:bodyPr>
            <a:normAutofit fontScale="92500" lnSpcReduction="20000"/>
          </a:bodyPr>
          <a:lstStyle/>
          <a:p>
            <a:pPr marL="0" indent="0" algn="ctr">
              <a:buNone/>
            </a:pPr>
            <a:r>
              <a:rPr lang="ru-RU" dirty="0"/>
              <a:t>Приложение Б  (справочное) </a:t>
            </a:r>
          </a:p>
          <a:p>
            <a:pPr marL="0" indent="0" algn="ctr">
              <a:buNone/>
            </a:pPr>
            <a:r>
              <a:rPr lang="ru-RU" b="1" dirty="0"/>
              <a:t>Стандарты семейства "Программы предварительных требований по безопасности пищевой продукции" </a:t>
            </a:r>
            <a:endParaRPr lang="ru-RU" dirty="0"/>
          </a:p>
          <a:p>
            <a:pPr marL="0" indent="0" algn="ctr">
              <a:buNone/>
            </a:pPr>
            <a:r>
              <a:rPr lang="ru-RU" dirty="0"/>
              <a:t>Применимые стандарты семейства "Программы предварительных требований по безопасности пищевой продукции" включают: </a:t>
            </a:r>
          </a:p>
          <a:p>
            <a:pPr algn="just"/>
            <a:r>
              <a:rPr lang="ru-RU" u="sng" dirty="0">
                <a:hlinkClick r:id="rId2" tooltip="’’ГОСТ Р 54762-2011/ISO/TS 22002-1:2009 Программы предварительных требований по безопасности ...’’&#10;(утв. приказом Росстандарта от 13.12.2011 N 951-ст)&#10;Применяется с 01.07.2012&#10;Статус: Действующий документ (действ. c 01.07.2012)"/>
              </a:rPr>
              <a:t>ГОСТ Р 54762-2011/ISO/TS 22002-1:2009</a:t>
            </a:r>
            <a:r>
              <a:rPr lang="ru-RU" dirty="0"/>
              <a:t> Программы предварительных требований по безопасности пищевой продукции. Часть 1. </a:t>
            </a:r>
            <a:r>
              <a:rPr lang="ru-RU" dirty="0">
                <a:solidFill>
                  <a:srgbClr val="FF0000"/>
                </a:solidFill>
              </a:rPr>
              <a:t>Производство пищевой продукции; </a:t>
            </a:r>
          </a:p>
          <a:p>
            <a:pPr algn="just"/>
            <a:r>
              <a:rPr lang="ru-RU" u="sng" dirty="0">
                <a:hlinkClick r:id="rId3" tooltip="’’ГОСТ Р 56746-2015/ISO/TS 22002-2:2013 Программы предварительных требований по безопасности ...’’&#10;(утв. приказом Росстандарта от 23.11.2015 N 1939-ст)&#10;Применяется с 01.03.2016&#10;Статус: Действующий документ (действ. c 01.03.2016)"/>
              </a:rPr>
              <a:t>ГОСТ Р 56746-2015/ISO/TS 22002-2:2013</a:t>
            </a:r>
            <a:r>
              <a:rPr lang="ru-RU" dirty="0"/>
              <a:t> Программы предварительных требований по безопасности пищевой продукции. Часть 2. </a:t>
            </a:r>
            <a:r>
              <a:rPr lang="ru-RU" dirty="0">
                <a:solidFill>
                  <a:srgbClr val="FF0000"/>
                </a:solidFill>
              </a:rPr>
              <a:t>Общественное питание; </a:t>
            </a:r>
          </a:p>
          <a:p>
            <a:pPr algn="just"/>
            <a:r>
              <a:rPr lang="ru-RU" u="sng" dirty="0">
                <a:hlinkClick r:id="rId4" tooltip="’’ГОСТ Р 56669-2015/ISO/TS 22002-3:2011 Программы предварительных требований по безопасности ...’’&#10;(утв. приказом Росстандарта от 23.10.2015 N 1623-ст)&#10;Применяется с 01.07.2016&#10;Статус: Действующий документ (действ. c 01.07.2016)"/>
              </a:rPr>
              <a:t>ГОСТ Р 56669-2015/ISO/TS 22002-3:2011</a:t>
            </a:r>
            <a:r>
              <a:rPr lang="ru-RU" dirty="0"/>
              <a:t> Программы предварительных требований по безопасности пищевой продукции. Часть 3. </a:t>
            </a:r>
            <a:r>
              <a:rPr lang="ru-RU" dirty="0">
                <a:solidFill>
                  <a:srgbClr val="FF0000"/>
                </a:solidFill>
              </a:rPr>
              <a:t>Сельскохозяйственное производство; </a:t>
            </a:r>
          </a:p>
          <a:p>
            <a:pPr algn="just"/>
            <a:r>
              <a:rPr lang="ru-RU" u="sng" dirty="0">
                <a:hlinkClick r:id="rId5" tooltip="’’ГОСТ Р 56398-2015/ISO/TS 22002-4:2013 Программы предварительных требований по безопасности ...’’&#10;(утв. приказом Росстандарта от 05.05.2015 N 310-ст)&#10;Применяется с 01.12.2015&#10;Статус: Действующий документ (действ. c 01.12.2015)"/>
              </a:rPr>
              <a:t>ГОСТ Р 56398-2015/ISO/TS 22002-4:2013</a:t>
            </a:r>
            <a:r>
              <a:rPr lang="ru-RU" dirty="0"/>
              <a:t> Программы предварительных требований по безопасности пищевой продукции. Часть 4. </a:t>
            </a:r>
            <a:r>
              <a:rPr lang="ru-RU" dirty="0">
                <a:solidFill>
                  <a:srgbClr val="FF0000"/>
                </a:solidFill>
              </a:rPr>
              <a:t>Производство упаковки для пищевой продукции; </a:t>
            </a:r>
          </a:p>
          <a:p>
            <a:r>
              <a:rPr lang="ru-RU" u="sng" dirty="0">
                <a:hlinkClick r:id="rId6" tooltip="’’ГОСТ Р 70644-2023/ISO/TS 22002-5:2019 Программы обязательных предварительных мероприятий по ...’’&#10;(утв. приказом Росстандарта от 27.01.2023 N 58-ст)&#10;Применяется с 01.06.2023&#10;Статус: Действующий документ (действ. c 01.06.2023)"/>
              </a:rPr>
              <a:t>ГОСТ Р 70644-2023/ISO/TS 22002-5:2019</a:t>
            </a:r>
            <a:r>
              <a:rPr lang="ru-RU" dirty="0"/>
              <a:t> Программы обязательных предварительных мероприятий по безопасности пищевой продукции. Часть 5. </a:t>
            </a:r>
            <a:r>
              <a:rPr lang="ru-RU" dirty="0">
                <a:solidFill>
                  <a:srgbClr val="FF0000"/>
                </a:solidFill>
              </a:rPr>
              <a:t>Транспортирование и хранение </a:t>
            </a:r>
          </a:p>
          <a:p>
            <a:endParaRPr lang="ru-RU" dirty="0"/>
          </a:p>
        </p:txBody>
      </p:sp>
    </p:spTree>
    <p:extLst>
      <p:ext uri="{BB962C8B-B14F-4D97-AF65-F5344CB8AC3E}">
        <p14:creationId xmlns:p14="http://schemas.microsoft.com/office/powerpoint/2010/main" val="141893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2229" y="402812"/>
            <a:ext cx="9601200" cy="1569423"/>
          </a:xfrm>
        </p:spPr>
        <p:txBody>
          <a:bodyPr>
            <a:normAutofit/>
          </a:bodyPr>
          <a:lstStyle/>
          <a:p>
            <a:pPr marL="273050" indent="-7938" algn="ctr" fontAlgn="auto">
              <a:lnSpc>
                <a:spcPct val="100000"/>
              </a:lnSpc>
              <a:spcAft>
                <a:spcPts val="0"/>
              </a:spcAft>
              <a:defRPr/>
            </a:pPr>
            <a:r>
              <a:rPr lang="ru-RU" sz="2000" b="1" u="sng" dirty="0">
                <a:solidFill>
                  <a:schemeClr val="tx1"/>
                </a:solidFill>
                <a:latin typeface="Arial" panose="020B0604020202020204" pitchFamily="34" charset="0"/>
                <a:cs typeface="Arial" panose="020B0604020202020204" pitchFamily="34" charset="0"/>
              </a:rPr>
              <a:t>Вступили в силу  с 01.05.2014 г. </a:t>
            </a:r>
            <a:br>
              <a:rPr lang="ru-RU" b="1" u="sng" dirty="0">
                <a:solidFill>
                  <a:schemeClr val="tx1"/>
                </a:solidFill>
                <a:latin typeface="Arial" panose="020B0604020202020204" pitchFamily="34" charset="0"/>
                <a:cs typeface="Arial" panose="020B0604020202020204" pitchFamily="34" charset="0"/>
              </a:rPr>
            </a:br>
            <a:r>
              <a:rPr lang="ru-RU" sz="2000" b="1" u="sng" dirty="0">
                <a:solidFill>
                  <a:schemeClr val="tx1"/>
                </a:solidFill>
                <a:latin typeface="Arial" panose="020B0604020202020204" pitchFamily="34" charset="0"/>
                <a:cs typeface="Arial" panose="020B0604020202020204" pitchFamily="34" charset="0"/>
              </a:rPr>
              <a:t>Переходный период до 31.12.2015 г.</a:t>
            </a:r>
            <a:br>
              <a:rPr lang="ru-RU" b="1" u="sng" dirty="0">
                <a:solidFill>
                  <a:schemeClr val="tx1"/>
                </a:solidFill>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1371599" y="1308847"/>
            <a:ext cx="10411829" cy="4558552"/>
          </a:xfrm>
        </p:spPr>
        <p:txBody>
          <a:bodyPr>
            <a:normAutofit fontScale="92500" lnSpcReduction="10000"/>
          </a:bodyPr>
          <a:lstStyle/>
          <a:p>
            <a:pPr marL="273050" indent="-7938" algn="ctr" fontAlgn="auto">
              <a:spcAft>
                <a:spcPts val="0"/>
              </a:spcAft>
              <a:buClr>
                <a:schemeClr val="accent3"/>
              </a:buClr>
              <a:buFont typeface="Wingdings 2" pitchFamily="18" charset="2"/>
              <a:buNone/>
              <a:defRPr/>
            </a:pPr>
            <a:endParaRPr lang="ru-RU" b="1" u="sng" dirty="0">
              <a:solidFill>
                <a:schemeClr val="tx1"/>
              </a:solidFill>
              <a:latin typeface="Arial" panose="020B0604020202020204" pitchFamily="34" charset="0"/>
              <a:cs typeface="Arial" panose="020B0604020202020204" pitchFamily="34" charset="0"/>
            </a:endParaRPr>
          </a:p>
          <a:p>
            <a:pPr marL="457200" indent="-457200" algn="just">
              <a:spcBef>
                <a:spcPts val="0"/>
              </a:spcBef>
              <a:buSzTx/>
              <a:buFont typeface="+mj-lt"/>
              <a:buAutoNum type="arabicPeriod"/>
            </a:pPr>
            <a:r>
              <a:rPr lang="ru-RU" b="1" dirty="0">
                <a:solidFill>
                  <a:schemeClr val="accent1">
                    <a:lumMod val="75000"/>
                  </a:schemeClr>
                </a:solidFill>
                <a:latin typeface="Arial" pitchFamily="34" charset="0"/>
                <a:cs typeface="Arial" pitchFamily="34" charset="0"/>
              </a:rPr>
              <a:t>ТР ТС 033/2013 «О безопасности молока и молочной продукции» </a:t>
            </a:r>
            <a:r>
              <a:rPr lang="ru-RU" dirty="0">
                <a:solidFill>
                  <a:srgbClr val="000000"/>
                </a:solidFill>
                <a:latin typeface="Arial" pitchFamily="34" charset="0"/>
                <a:cs typeface="Arial" pitchFamily="34" charset="0"/>
              </a:rPr>
              <a:t>(с изм. Решением Совета ЕЭК: от 10.11.2017 №102; от 20.12.2017 №86; от 19.12.2019 №118; от 10.07.2020 №62; от 15.07.2022 №113; от 23.09.2022 №143; </a:t>
            </a:r>
            <a:r>
              <a:rPr lang="ru-RU" dirty="0">
                <a:solidFill>
                  <a:srgbClr val="FF0000"/>
                </a:solidFill>
                <a:latin typeface="Arial" pitchFamily="34" charset="0"/>
                <a:cs typeface="Arial" pitchFamily="34" charset="0"/>
              </a:rPr>
              <a:t>от 23.06.2023 №70 с 10.07.2024</a:t>
            </a:r>
            <a:r>
              <a:rPr lang="ru-RU" dirty="0">
                <a:solidFill>
                  <a:schemeClr val="tx1">
                    <a:lumMod val="50000"/>
                  </a:schemeClr>
                </a:solidFill>
                <a:latin typeface="Arial" pitchFamily="34" charset="0"/>
                <a:cs typeface="Arial" pitchFamily="34" charset="0"/>
              </a:rPr>
              <a:t>);</a:t>
            </a:r>
          </a:p>
          <a:p>
            <a:pPr marL="457200" indent="-457200" algn="just">
              <a:spcBef>
                <a:spcPts val="0"/>
              </a:spcBef>
              <a:buSzTx/>
              <a:buFont typeface="+mj-lt"/>
              <a:buAutoNum type="arabicPeriod"/>
            </a:pPr>
            <a:endParaRPr lang="ru-RU" dirty="0">
              <a:solidFill>
                <a:schemeClr val="tx1">
                  <a:lumMod val="50000"/>
                </a:schemeClr>
              </a:solidFill>
              <a:latin typeface="Arial" pitchFamily="34" charset="0"/>
              <a:cs typeface="Arial" pitchFamily="34" charset="0"/>
            </a:endParaRPr>
          </a:p>
          <a:p>
            <a:pPr marL="457200" indent="-457200" algn="just">
              <a:spcBef>
                <a:spcPts val="0"/>
              </a:spcBef>
              <a:buSzTx/>
              <a:buFont typeface="+mj-lt"/>
              <a:buAutoNum type="arabicPeriod"/>
            </a:pPr>
            <a:r>
              <a:rPr lang="ru-RU" b="1" dirty="0">
                <a:solidFill>
                  <a:schemeClr val="accent1">
                    <a:lumMod val="75000"/>
                  </a:schemeClr>
                </a:solidFill>
                <a:latin typeface="Arial" pitchFamily="34" charset="0"/>
                <a:cs typeface="Arial" pitchFamily="34" charset="0"/>
              </a:rPr>
              <a:t>ТР ТС 034/2013 «О безопасности мяса и мясной продукции»</a:t>
            </a:r>
            <a:r>
              <a:rPr lang="ru-RU" dirty="0">
                <a:solidFill>
                  <a:schemeClr val="accent1">
                    <a:lumMod val="75000"/>
                  </a:schemeClr>
                </a:solidFill>
                <a:latin typeface="Arial" pitchFamily="34" charset="0"/>
                <a:cs typeface="Arial" pitchFamily="34" charset="0"/>
              </a:rPr>
              <a:t> </a:t>
            </a:r>
            <a:r>
              <a:rPr lang="ru-RU" dirty="0">
                <a:solidFill>
                  <a:srgbClr val="000000"/>
                </a:solidFill>
                <a:latin typeface="Arial" pitchFamily="34" charset="0"/>
                <a:cs typeface="Arial" pitchFamily="34" charset="0"/>
              </a:rPr>
              <a:t>(с изм. Решением Совета ЕЭК </a:t>
            </a:r>
            <a:r>
              <a:rPr lang="ru-RU" dirty="0">
                <a:solidFill>
                  <a:srgbClr val="FF0000"/>
                </a:solidFill>
                <a:latin typeface="Arial" pitchFamily="34" charset="0"/>
                <a:cs typeface="Arial" pitchFamily="34" charset="0"/>
              </a:rPr>
              <a:t>от 23.06.2023 №70 с 10.07.2024 </a:t>
            </a:r>
            <a:r>
              <a:rPr lang="ru-RU" dirty="0">
                <a:solidFill>
                  <a:schemeClr val="tx1">
                    <a:lumMod val="50000"/>
                  </a:schemeClr>
                </a:solidFill>
                <a:latin typeface="Arial" pitchFamily="34" charset="0"/>
                <a:cs typeface="Arial" pitchFamily="34" charset="0"/>
              </a:rPr>
              <a:t>(решение Коллегии ЕЭК от 27.02.2024 №13 (с 30.03.2024);</a:t>
            </a:r>
            <a:r>
              <a:rPr lang="ru-RU" dirty="0">
                <a:solidFill>
                  <a:srgbClr val="FF0000"/>
                </a:solidFill>
                <a:latin typeface="Arial" pitchFamily="34" charset="0"/>
                <a:cs typeface="Arial" pitchFamily="34" charset="0"/>
              </a:rPr>
              <a:t> от 27.09.2023 №98 с 07.04.2024; </a:t>
            </a:r>
            <a:r>
              <a:rPr lang="ru-RU" dirty="0">
                <a:solidFill>
                  <a:schemeClr val="tx1">
                    <a:lumMod val="50000"/>
                  </a:schemeClr>
                </a:solidFill>
                <a:latin typeface="Arial" pitchFamily="34" charset="0"/>
                <a:cs typeface="Arial" pitchFamily="34" charset="0"/>
              </a:rPr>
              <a:t>Решение Коллегии ЕЭК от 05.02.2024 №15 </a:t>
            </a:r>
            <a:r>
              <a:rPr lang="ru-RU" dirty="0">
                <a:solidFill>
                  <a:srgbClr val="FF0000"/>
                </a:solidFill>
                <a:latin typeface="Arial" pitchFamily="34" charset="0"/>
                <a:cs typeface="Arial" pitchFamily="34" charset="0"/>
              </a:rPr>
              <a:t>(с 07.04.2024</a:t>
            </a:r>
            <a:r>
              <a:rPr lang="ru-RU" dirty="0">
                <a:solidFill>
                  <a:srgbClr val="000000"/>
                </a:solidFill>
                <a:latin typeface="Arial" pitchFamily="34" charset="0"/>
                <a:cs typeface="Arial" pitchFamily="34" charset="0"/>
              </a:rPr>
              <a:t>)        </a:t>
            </a:r>
          </a:p>
          <a:p>
            <a:pPr marL="0" indent="0" algn="ctr">
              <a:spcBef>
                <a:spcPts val="0"/>
              </a:spcBef>
              <a:buSzTx/>
              <a:buNone/>
            </a:pPr>
            <a:endParaRPr lang="ru-RU" b="1" u="sng" dirty="0">
              <a:solidFill>
                <a:schemeClr val="tx1"/>
              </a:solidFill>
              <a:latin typeface="Arial" panose="020B0604020202020204" pitchFamily="34" charset="0"/>
              <a:cs typeface="Arial" panose="020B0604020202020204" pitchFamily="34" charset="0"/>
            </a:endParaRPr>
          </a:p>
          <a:p>
            <a:pPr marL="0" indent="0" algn="ctr">
              <a:spcBef>
                <a:spcPts val="0"/>
              </a:spcBef>
              <a:buSzTx/>
              <a:buNone/>
            </a:pPr>
            <a:r>
              <a:rPr lang="ru-RU" b="1" u="sng" dirty="0">
                <a:solidFill>
                  <a:schemeClr val="tx1"/>
                </a:solidFill>
                <a:latin typeface="Arial" panose="020B0604020202020204" pitchFamily="34" charset="0"/>
                <a:cs typeface="Arial" panose="020B0604020202020204" pitchFamily="34" charset="0"/>
              </a:rPr>
              <a:t>Вступил в силу  с 01.09.2017 г. </a:t>
            </a:r>
          </a:p>
          <a:p>
            <a:pPr marL="0" indent="0" algn="ctr">
              <a:spcBef>
                <a:spcPts val="0"/>
              </a:spcBef>
              <a:buSzTx/>
              <a:buNone/>
            </a:pPr>
            <a:r>
              <a:rPr lang="ru-RU" b="1" u="sng" dirty="0">
                <a:solidFill>
                  <a:schemeClr val="tx1"/>
                </a:solidFill>
                <a:latin typeface="Arial" panose="020B0604020202020204" pitchFamily="34" charset="0"/>
                <a:cs typeface="Arial" panose="020B0604020202020204" pitchFamily="34" charset="0"/>
              </a:rPr>
              <a:t>Переходный период до 01 марта 2019 года и до 01 сентября 2019 года </a:t>
            </a:r>
          </a:p>
          <a:p>
            <a:pPr marL="0" indent="0" algn="ctr">
              <a:spcBef>
                <a:spcPts val="0"/>
              </a:spcBef>
              <a:buSzTx/>
              <a:buNone/>
            </a:pPr>
            <a:r>
              <a:rPr lang="ru-RU" b="1" u="sng" dirty="0">
                <a:solidFill>
                  <a:schemeClr val="tx1"/>
                </a:solidFill>
                <a:latin typeface="Arial" panose="020B0604020202020204" pitchFamily="34" charset="0"/>
                <a:cs typeface="Arial" panose="020B0604020202020204" pitchFamily="34" charset="0"/>
              </a:rPr>
              <a:t>(до вступления в силу ТР)</a:t>
            </a:r>
          </a:p>
          <a:p>
            <a:pPr marL="0" indent="0" algn="ctr">
              <a:spcBef>
                <a:spcPts val="0"/>
              </a:spcBef>
              <a:buSzTx/>
              <a:buNone/>
            </a:pPr>
            <a:endParaRPr lang="ru-RU" b="1" u="sng" dirty="0">
              <a:solidFill>
                <a:schemeClr val="tx1"/>
              </a:solidFill>
              <a:latin typeface="Arial" panose="020B0604020202020204" pitchFamily="34" charset="0"/>
              <a:cs typeface="Arial" panose="020B0604020202020204" pitchFamily="34" charset="0"/>
            </a:endParaRPr>
          </a:p>
          <a:p>
            <a:pPr marL="457200" indent="-457200">
              <a:spcBef>
                <a:spcPts val="0"/>
              </a:spcBef>
              <a:buSzTx/>
              <a:buFont typeface="+mj-lt"/>
              <a:buAutoNum type="arabicPeriod"/>
            </a:pPr>
            <a:r>
              <a:rPr lang="ru-RU" b="1" dirty="0">
                <a:solidFill>
                  <a:schemeClr val="accent1">
                    <a:lumMod val="75000"/>
                  </a:schemeClr>
                </a:solidFill>
                <a:latin typeface="Arial" pitchFamily="34" charset="0"/>
                <a:cs typeface="Arial" pitchFamily="34" charset="0"/>
              </a:rPr>
              <a:t>ТР ЕАЭС 040/2016 «О безопасности рыбы и рыбной продукции» </a:t>
            </a:r>
          </a:p>
          <a:p>
            <a:pPr marL="0" indent="0">
              <a:spcBef>
                <a:spcPts val="0"/>
              </a:spcBef>
              <a:buSzTx/>
              <a:buNone/>
            </a:pPr>
            <a:r>
              <a:rPr lang="ru-RU" dirty="0">
                <a:solidFill>
                  <a:prstClr val="black"/>
                </a:solidFill>
                <a:latin typeface="Arial" pitchFamily="34" charset="0"/>
                <a:cs typeface="Arial" pitchFamily="34" charset="0"/>
              </a:rPr>
              <a:t>       (</a:t>
            </a:r>
            <a:r>
              <a:rPr lang="ru-RU" dirty="0">
                <a:solidFill>
                  <a:srgbClr val="000000"/>
                </a:solidFill>
                <a:latin typeface="Arial" pitchFamily="34" charset="0"/>
                <a:cs typeface="Arial" pitchFamily="34" charset="0"/>
              </a:rPr>
              <a:t>с изм. Решением Совета ЕЭК </a:t>
            </a:r>
            <a:r>
              <a:rPr lang="ru-RU" dirty="0">
                <a:solidFill>
                  <a:srgbClr val="FF0000"/>
                </a:solidFill>
                <a:latin typeface="Arial" pitchFamily="34" charset="0"/>
                <a:cs typeface="Arial" pitchFamily="34" charset="0"/>
              </a:rPr>
              <a:t>от 23.06.2023 №70 с 10.07.2024</a:t>
            </a:r>
            <a:r>
              <a:rPr lang="ru-RU" dirty="0">
                <a:solidFill>
                  <a:schemeClr val="tx1">
                    <a:lumMod val="50000"/>
                  </a:schemeClr>
                </a:solidFill>
                <a:latin typeface="Arial" pitchFamily="34" charset="0"/>
                <a:cs typeface="Arial" pitchFamily="34" charset="0"/>
              </a:rPr>
              <a:t>)</a:t>
            </a:r>
          </a:p>
        </p:txBody>
      </p:sp>
    </p:spTree>
    <p:extLst>
      <p:ext uri="{BB962C8B-B14F-4D97-AF65-F5344CB8AC3E}">
        <p14:creationId xmlns:p14="http://schemas.microsoft.com/office/powerpoint/2010/main" val="2965945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600" y="1452281"/>
            <a:ext cx="10282518" cy="4930589"/>
          </a:xfrm>
        </p:spPr>
        <p:txBody>
          <a:bodyPr/>
          <a:lstStyle/>
          <a:p>
            <a:pPr marL="0" indent="0" algn="ctr">
              <a:buNone/>
            </a:pPr>
            <a:r>
              <a:rPr lang="ru-RU" dirty="0"/>
              <a:t>Приложение В </a:t>
            </a:r>
          </a:p>
          <a:p>
            <a:pPr marL="0" indent="0" algn="ctr">
              <a:buNone/>
            </a:pPr>
            <a:r>
              <a:rPr lang="ru-RU" dirty="0"/>
              <a:t>(рекомендуемое) </a:t>
            </a:r>
          </a:p>
          <a:p>
            <a:pPr marL="0" indent="0" algn="ctr">
              <a:buNone/>
            </a:pPr>
            <a:r>
              <a:rPr lang="ru-RU" b="1" dirty="0"/>
              <a:t> Форма перечня регистрационно-учетной документации </a:t>
            </a:r>
          </a:p>
          <a:p>
            <a:pPr marL="0" indent="0" algn="ctr">
              <a:buNone/>
            </a:pPr>
            <a:endParaRPr lang="ru-RU" dirty="0"/>
          </a:p>
          <a:p>
            <a:pPr marL="0" indent="0">
              <a:buNone/>
            </a:pP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36120095"/>
              </p:ext>
            </p:extLst>
          </p:nvPr>
        </p:nvGraphicFramePr>
        <p:xfrm>
          <a:off x="2528046" y="2976282"/>
          <a:ext cx="7566212" cy="1579081"/>
        </p:xfrm>
        <a:graphic>
          <a:graphicData uri="http://schemas.openxmlformats.org/drawingml/2006/table">
            <a:tbl>
              <a:tblPr>
                <a:tableStyleId>{5C22544A-7EE6-4342-B048-85BDC9FD1C3A}</a:tableStyleId>
              </a:tblPr>
              <a:tblGrid>
                <a:gridCol w="1891553">
                  <a:extLst>
                    <a:ext uri="{9D8B030D-6E8A-4147-A177-3AD203B41FA5}">
                      <a16:colId xmlns:a16="http://schemas.microsoft.com/office/drawing/2014/main" val="2959819062"/>
                    </a:ext>
                  </a:extLst>
                </a:gridCol>
                <a:gridCol w="1891553">
                  <a:extLst>
                    <a:ext uri="{9D8B030D-6E8A-4147-A177-3AD203B41FA5}">
                      <a16:colId xmlns:a16="http://schemas.microsoft.com/office/drawing/2014/main" val="1352799623"/>
                    </a:ext>
                  </a:extLst>
                </a:gridCol>
                <a:gridCol w="1891553">
                  <a:extLst>
                    <a:ext uri="{9D8B030D-6E8A-4147-A177-3AD203B41FA5}">
                      <a16:colId xmlns:a16="http://schemas.microsoft.com/office/drawing/2014/main" val="2924427612"/>
                    </a:ext>
                  </a:extLst>
                </a:gridCol>
                <a:gridCol w="1891553">
                  <a:extLst>
                    <a:ext uri="{9D8B030D-6E8A-4147-A177-3AD203B41FA5}">
                      <a16:colId xmlns:a16="http://schemas.microsoft.com/office/drawing/2014/main" val="1617447249"/>
                    </a:ext>
                  </a:extLst>
                </a:gridCol>
              </a:tblGrid>
              <a:tr h="682511">
                <a:tc>
                  <a:txBody>
                    <a:bodyPr/>
                    <a:lstStyle/>
                    <a:p>
                      <a:pPr algn="ctr">
                        <a:lnSpc>
                          <a:spcPct val="107000"/>
                        </a:lnSpc>
                        <a:spcAft>
                          <a:spcPts val="0"/>
                        </a:spcAft>
                      </a:pPr>
                      <a:r>
                        <a:rPr lang="ru-RU" sz="900">
                          <a:effectLst/>
                        </a:rPr>
                        <a:t>Номер п/п (код)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a:effectLst/>
                        </a:rPr>
                        <a:t>Наименование документа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a:effectLst/>
                        </a:rPr>
                        <a:t>Ответственное лицо, место хранения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a:effectLst/>
                        </a:rPr>
                        <a:t>Срок хранения по заполнении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extLst>
                  <a:ext uri="{0D108BD9-81ED-4DB2-BD59-A6C34878D82A}">
                    <a16:rowId xmlns:a16="http://schemas.microsoft.com/office/drawing/2014/main" val="2050401744"/>
                  </a:ext>
                </a:extLst>
              </a:tr>
              <a:tr h="448285">
                <a:tc>
                  <a:txBody>
                    <a:bodyPr/>
                    <a:lstStyle/>
                    <a:p>
                      <a:pPr algn="ctr">
                        <a:lnSpc>
                          <a:spcPct val="107000"/>
                        </a:lnSpc>
                        <a:spcAft>
                          <a:spcPts val="0"/>
                        </a:spcAft>
                      </a:pPr>
                      <a:r>
                        <a:rPr lang="ru-RU" sz="900">
                          <a:effectLst/>
                        </a:rPr>
                        <a:t>1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a:effectLst/>
                        </a:rPr>
                        <a:t>2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dirty="0">
                          <a:effectLst/>
                        </a:rPr>
                        <a:t>3 </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gn="ctr">
                        <a:lnSpc>
                          <a:spcPct val="107000"/>
                        </a:lnSpc>
                        <a:spcAft>
                          <a:spcPts val="0"/>
                        </a:spcAft>
                      </a:pPr>
                      <a:r>
                        <a:rPr lang="ru-RU" sz="900">
                          <a:effectLst/>
                        </a:rPr>
                        <a:t>4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extLst>
                  <a:ext uri="{0D108BD9-81ED-4DB2-BD59-A6C34878D82A}">
                    <a16:rowId xmlns:a16="http://schemas.microsoft.com/office/drawing/2014/main" val="3068094048"/>
                  </a:ext>
                </a:extLst>
              </a:tr>
              <a:tr h="448285">
                <a:tc>
                  <a:txBody>
                    <a:bodyPr/>
                    <a:lstStyle/>
                    <a:p>
                      <a:pPr>
                        <a:lnSpc>
                          <a:spcPct val="107000"/>
                        </a:lnSpc>
                        <a:spcAft>
                          <a:spcPts val="0"/>
                        </a:spcAft>
                      </a:pPr>
                      <a:r>
                        <a:rPr lang="ru-RU" sz="900">
                          <a:effectLst/>
                        </a:rPr>
                        <a:t>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nSpc>
                          <a:spcPct val="107000"/>
                        </a:lnSpc>
                        <a:spcAft>
                          <a:spcPts val="0"/>
                        </a:spcAft>
                      </a:pPr>
                      <a:r>
                        <a:rPr lang="ru-RU" sz="900">
                          <a:effectLst/>
                        </a:rPr>
                        <a:t>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nSpc>
                          <a:spcPct val="107000"/>
                        </a:lnSpc>
                        <a:spcAft>
                          <a:spcPts val="0"/>
                        </a:spcAft>
                      </a:pPr>
                      <a:r>
                        <a:rPr lang="ru-RU" sz="900">
                          <a:effectLst/>
                        </a:rPr>
                        <a:t>  </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tc>
                  <a:txBody>
                    <a:bodyPr/>
                    <a:lstStyle/>
                    <a:p>
                      <a:pPr>
                        <a:lnSpc>
                          <a:spcPct val="107000"/>
                        </a:lnSpc>
                        <a:spcAft>
                          <a:spcPts val="0"/>
                        </a:spcAft>
                      </a:pPr>
                      <a:r>
                        <a:rPr lang="ru-RU" sz="900" dirty="0">
                          <a:effectLst/>
                        </a:rPr>
                        <a:t>  </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72390" marB="72390"/>
                </a:tc>
                <a:extLst>
                  <a:ext uri="{0D108BD9-81ED-4DB2-BD59-A6C34878D82A}">
                    <a16:rowId xmlns:a16="http://schemas.microsoft.com/office/drawing/2014/main" val="2933817412"/>
                  </a:ext>
                </a:extLst>
              </a:tr>
            </a:tbl>
          </a:graphicData>
        </a:graphic>
      </p:graphicFrame>
    </p:spTree>
    <p:extLst>
      <p:ext uri="{BB962C8B-B14F-4D97-AF65-F5344CB8AC3E}">
        <p14:creationId xmlns:p14="http://schemas.microsoft.com/office/powerpoint/2010/main" val="110258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371600"/>
            <a:ext cx="10411829" cy="4993341"/>
          </a:xfrm>
        </p:spPr>
        <p:txBody>
          <a:bodyPr>
            <a:normAutofit fontScale="40000" lnSpcReduction="20000"/>
          </a:bodyPr>
          <a:lstStyle/>
          <a:p>
            <a:pPr marL="0" indent="0" algn="ctr">
              <a:lnSpc>
                <a:spcPct val="120000"/>
              </a:lnSpc>
              <a:spcBef>
                <a:spcPts val="0"/>
              </a:spcBef>
              <a:spcAft>
                <a:spcPts val="0"/>
              </a:spcAft>
              <a:buNone/>
            </a:pPr>
            <a:r>
              <a:rPr lang="ru-RU" dirty="0"/>
              <a:t>     </a:t>
            </a:r>
            <a:r>
              <a:rPr lang="ru-RU" sz="3000" b="1" dirty="0"/>
              <a:t>  Формирование сведений (файла) о содержании программ обязательных предварительных мероприятий (ПОПМ) </a:t>
            </a:r>
          </a:p>
          <a:p>
            <a:pPr marL="0" indent="0" algn="ctr">
              <a:lnSpc>
                <a:spcPct val="120000"/>
              </a:lnSpc>
              <a:spcBef>
                <a:spcPts val="0"/>
              </a:spcBef>
              <a:spcAft>
                <a:spcPts val="0"/>
              </a:spcAft>
              <a:buNone/>
            </a:pPr>
            <a:endParaRPr lang="ru-RU" sz="3000" dirty="0"/>
          </a:p>
          <a:p>
            <a:pPr marL="0" indent="0" algn="just">
              <a:lnSpc>
                <a:spcPct val="120000"/>
              </a:lnSpc>
              <a:spcBef>
                <a:spcPts val="0"/>
              </a:spcBef>
              <a:spcAft>
                <a:spcPts val="0"/>
              </a:spcAft>
              <a:buNone/>
            </a:pPr>
            <a:r>
              <a:rPr lang="ru-RU" sz="3000" dirty="0">
                <a:solidFill>
                  <a:srgbClr val="FF0000"/>
                </a:solidFill>
              </a:rPr>
              <a:t>Г.1 </a:t>
            </a:r>
            <a:r>
              <a:rPr lang="ru-RU" sz="3000" dirty="0"/>
              <a:t>Состав сведений (файла) о содержании ПОПМ включает в себя: </a:t>
            </a:r>
          </a:p>
          <a:p>
            <a:pPr marL="0" indent="0" algn="just">
              <a:lnSpc>
                <a:spcPct val="120000"/>
              </a:lnSpc>
              <a:spcBef>
                <a:spcPts val="0"/>
              </a:spcBef>
              <a:spcAft>
                <a:spcPts val="0"/>
              </a:spcAft>
              <a:buNone/>
            </a:pPr>
            <a:r>
              <a:rPr lang="ru-RU" sz="3000" dirty="0"/>
              <a:t>а) регулирующий документ, содержащий требования (нормы), связанные с ПОПМ и / или его обозначение (технический регламент Таможенного союза или ЕАЭС, национальный стандарт, отраслевой обязательный документ, согласованный документ заинтересованных сторон); </a:t>
            </a:r>
          </a:p>
          <a:p>
            <a:pPr marL="0" indent="0" algn="just">
              <a:lnSpc>
                <a:spcPct val="120000"/>
              </a:lnSpc>
              <a:spcBef>
                <a:spcPts val="0"/>
              </a:spcBef>
              <a:spcAft>
                <a:spcPts val="0"/>
              </a:spcAft>
              <a:buNone/>
            </a:pPr>
            <a:r>
              <a:rPr lang="ru-RU" sz="3000" dirty="0"/>
              <a:t>б) номер пункта (раздела) регулирующего документа, содержащего описание требования (нормы); </a:t>
            </a:r>
          </a:p>
          <a:p>
            <a:pPr marL="0" indent="0" algn="just">
              <a:lnSpc>
                <a:spcPct val="120000"/>
              </a:lnSpc>
              <a:spcBef>
                <a:spcPts val="0"/>
              </a:spcBef>
              <a:spcAft>
                <a:spcPts val="0"/>
              </a:spcAft>
              <a:buNone/>
            </a:pPr>
            <a:r>
              <a:rPr lang="ru-RU" sz="3000" dirty="0"/>
              <a:t>в) описание (содержание) нормы, установленной разделом регулирующего документа; </a:t>
            </a:r>
          </a:p>
          <a:p>
            <a:pPr marL="0" indent="0" algn="just">
              <a:lnSpc>
                <a:spcPct val="120000"/>
              </a:lnSpc>
              <a:spcBef>
                <a:spcPts val="0"/>
              </a:spcBef>
              <a:spcAft>
                <a:spcPts val="0"/>
              </a:spcAft>
              <a:buNone/>
            </a:pPr>
            <a:r>
              <a:rPr lang="ru-RU" sz="3000" dirty="0"/>
              <a:t>г) наименование и обозначение документа организации, содержащего сведения, подтверждающие учет требования (внедрение нормы); </a:t>
            </a:r>
          </a:p>
          <a:p>
            <a:pPr marL="0" indent="0" algn="just">
              <a:lnSpc>
                <a:spcPct val="120000"/>
              </a:lnSpc>
              <a:spcBef>
                <a:spcPts val="0"/>
              </a:spcBef>
              <a:spcAft>
                <a:spcPts val="0"/>
              </a:spcAft>
              <a:buNone/>
            </a:pPr>
            <a:r>
              <a:rPr lang="ru-RU" sz="3000" dirty="0"/>
              <a:t>д) сведения о порядке применения нормы в процессе производства (транспортирования, хранения, реализации): периодичность применения, регистрация применения, ответственное лицо; </a:t>
            </a:r>
          </a:p>
          <a:p>
            <a:pPr marL="0" indent="0" algn="just">
              <a:lnSpc>
                <a:spcPct val="120000"/>
              </a:lnSpc>
              <a:spcBef>
                <a:spcPts val="0"/>
              </a:spcBef>
              <a:spcAft>
                <a:spcPts val="0"/>
              </a:spcAft>
              <a:buNone/>
            </a:pPr>
            <a:r>
              <a:rPr lang="ru-RU" sz="3000" dirty="0"/>
              <a:t>е) сведения об обосновании исключения пункта (раздела) регулирующего документа из состава ПОПМ. </a:t>
            </a:r>
          </a:p>
          <a:p>
            <a:pPr marL="0" indent="0" algn="just">
              <a:lnSpc>
                <a:spcPct val="120000"/>
              </a:lnSpc>
              <a:spcBef>
                <a:spcPts val="0"/>
              </a:spcBef>
              <a:spcAft>
                <a:spcPts val="0"/>
              </a:spcAft>
              <a:buNone/>
            </a:pPr>
            <a:r>
              <a:rPr lang="ru-RU" sz="3000" dirty="0">
                <a:solidFill>
                  <a:srgbClr val="FF0000"/>
                </a:solidFill>
              </a:rPr>
              <a:t>Г.2</a:t>
            </a:r>
            <a:r>
              <a:rPr lang="ru-RU" sz="3000" dirty="0"/>
              <a:t> Документами организации, подтверждающими внедрение нормы, могут быть: документированные процедуры, приказы и распоряжения, описания, схемы, планировки, договоры и др. </a:t>
            </a:r>
          </a:p>
          <a:p>
            <a:pPr marL="0" indent="0" algn="just">
              <a:lnSpc>
                <a:spcPct val="120000"/>
              </a:lnSpc>
              <a:spcBef>
                <a:spcPts val="0"/>
              </a:spcBef>
              <a:spcAft>
                <a:spcPts val="0"/>
              </a:spcAft>
              <a:buNone/>
            </a:pPr>
            <a:r>
              <a:rPr lang="ru-RU" sz="3000" dirty="0">
                <a:solidFill>
                  <a:srgbClr val="FF0000"/>
                </a:solidFill>
              </a:rPr>
              <a:t>Г.3</a:t>
            </a:r>
            <a:r>
              <a:rPr lang="ru-RU" sz="3000" dirty="0"/>
              <a:t> В зависимости от содержания нормы ее применение в процессе деятельности может быть однократным (например - при запуске производства) или периодическим (например - ежемесячно). </a:t>
            </a:r>
          </a:p>
          <a:p>
            <a:pPr marL="0" indent="0" algn="just">
              <a:lnSpc>
                <a:spcPct val="120000"/>
              </a:lnSpc>
              <a:spcBef>
                <a:spcPts val="0"/>
              </a:spcBef>
              <a:spcAft>
                <a:spcPts val="0"/>
              </a:spcAft>
              <a:buNone/>
            </a:pPr>
            <a:r>
              <a:rPr lang="ru-RU" sz="3000" dirty="0">
                <a:solidFill>
                  <a:srgbClr val="FF0000"/>
                </a:solidFill>
              </a:rPr>
              <a:t>Г.4 </a:t>
            </a:r>
            <a:r>
              <a:rPr lang="ru-RU" sz="3000" dirty="0"/>
              <a:t>Необходимость регистрации сведений (записей) о применении нормы в процессе деятельности определяется наличием прямых указаний в регулирующем документе или (при их отсутствии) требованиями настоящего стандарта или сложившейся практикой работы организации. Записи могут быть на любом носителе и в любой форме (акт, протокол, журнал, ведомость, формуляр, электронный файл и т.п.). </a:t>
            </a:r>
          </a:p>
          <a:p>
            <a:pPr marL="0" indent="0" algn="just">
              <a:lnSpc>
                <a:spcPct val="120000"/>
              </a:lnSpc>
              <a:spcBef>
                <a:spcPts val="0"/>
              </a:spcBef>
              <a:spcAft>
                <a:spcPts val="0"/>
              </a:spcAft>
              <a:buNone/>
            </a:pPr>
            <a:r>
              <a:rPr lang="ru-RU" sz="3000" dirty="0">
                <a:solidFill>
                  <a:srgbClr val="FF0000"/>
                </a:solidFill>
              </a:rPr>
              <a:t>Г.5</a:t>
            </a:r>
            <a:r>
              <a:rPr lang="ru-RU" sz="3000" dirty="0"/>
              <a:t> Требования (нормы) отдельных пунктов регулирующих документов (обязательные предварительные мероприятия) объединяют в "программы" по общности направлений обеспечения пищевой безопасности, например: территория, здания и сооружения, помещения и рабочие зоны, инженерные системы, очистка и санитарная обработка, гигиена персонала и т.д. Для целей объединения в "программы" в первую очередь следует использовать классификацию, принятую в применимом стандарте семейства "Программы обязательных предварительных требований по безопасности пищевой продукции" (приложение Б). </a:t>
            </a:r>
          </a:p>
          <a:p>
            <a:pPr marL="0" indent="0" algn="just">
              <a:lnSpc>
                <a:spcPct val="120000"/>
              </a:lnSpc>
              <a:spcBef>
                <a:spcPts val="0"/>
              </a:spcBef>
              <a:spcAft>
                <a:spcPts val="0"/>
              </a:spcAft>
              <a:buNone/>
            </a:pPr>
            <a:r>
              <a:rPr lang="ru-RU" sz="3000" dirty="0">
                <a:solidFill>
                  <a:srgbClr val="FF0000"/>
                </a:solidFill>
              </a:rPr>
              <a:t>Г.6 </a:t>
            </a:r>
            <a:r>
              <a:rPr lang="ru-RU" sz="3000" dirty="0"/>
              <a:t>Форма регистрации сведений (файла) о содержании ПОПМ и пример ее заполнения (фрагмент) приведены в таблицах Г.1 и Г.2, соответственно. </a:t>
            </a:r>
          </a:p>
        </p:txBody>
      </p:sp>
    </p:spTree>
    <p:extLst>
      <p:ext uri="{BB962C8B-B14F-4D97-AF65-F5344CB8AC3E}">
        <p14:creationId xmlns:p14="http://schemas.microsoft.com/office/powerpoint/2010/main" val="337334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200" dirty="0"/>
          </a:p>
        </p:txBody>
      </p:sp>
      <p:sp>
        <p:nvSpPr>
          <p:cNvPr id="3" name="Объект 2"/>
          <p:cNvSpPr>
            <a:spLocks noGrp="1"/>
          </p:cNvSpPr>
          <p:nvPr>
            <p:ph idx="1"/>
          </p:nvPr>
        </p:nvSpPr>
        <p:spPr>
          <a:xfrm>
            <a:off x="1371599" y="1388225"/>
            <a:ext cx="10411829" cy="4479175"/>
          </a:xfrm>
        </p:spPr>
        <p:txBody>
          <a:bodyPr/>
          <a:lstStyle/>
          <a:p>
            <a:pPr marL="0" indent="0">
              <a:buNone/>
            </a:pPr>
            <a:r>
              <a:rPr lang="ru-RU" dirty="0"/>
              <a:t>Таблица Г.1 - Форма регистрации сведений (файла) о содержании ПОПМ </a:t>
            </a:r>
          </a:p>
          <a:p>
            <a:pPr marL="0" indent="0">
              <a:buNone/>
            </a:pP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996081960"/>
              </p:ext>
            </p:extLst>
          </p:nvPr>
        </p:nvGraphicFramePr>
        <p:xfrm>
          <a:off x="2868706" y="2270324"/>
          <a:ext cx="6544236" cy="3601686"/>
        </p:xfrm>
        <a:graphic>
          <a:graphicData uri="http://schemas.openxmlformats.org/drawingml/2006/table">
            <a:tbl>
              <a:tblPr/>
              <a:tblGrid>
                <a:gridCol w="975020">
                  <a:extLst>
                    <a:ext uri="{9D8B030D-6E8A-4147-A177-3AD203B41FA5}">
                      <a16:colId xmlns:a16="http://schemas.microsoft.com/office/drawing/2014/main" val="4020321151"/>
                    </a:ext>
                  </a:extLst>
                </a:gridCol>
                <a:gridCol w="934950">
                  <a:extLst>
                    <a:ext uri="{9D8B030D-6E8A-4147-A177-3AD203B41FA5}">
                      <a16:colId xmlns:a16="http://schemas.microsoft.com/office/drawing/2014/main" val="1661385246"/>
                    </a:ext>
                  </a:extLst>
                </a:gridCol>
                <a:gridCol w="133495">
                  <a:extLst>
                    <a:ext uri="{9D8B030D-6E8A-4147-A177-3AD203B41FA5}">
                      <a16:colId xmlns:a16="http://schemas.microsoft.com/office/drawing/2014/main" val="2610914586"/>
                    </a:ext>
                  </a:extLst>
                </a:gridCol>
                <a:gridCol w="133495">
                  <a:extLst>
                    <a:ext uri="{9D8B030D-6E8A-4147-A177-3AD203B41FA5}">
                      <a16:colId xmlns:a16="http://schemas.microsoft.com/office/drawing/2014/main" val="2357979025"/>
                    </a:ext>
                  </a:extLst>
                </a:gridCol>
                <a:gridCol w="133495">
                  <a:extLst>
                    <a:ext uri="{9D8B030D-6E8A-4147-A177-3AD203B41FA5}">
                      <a16:colId xmlns:a16="http://schemas.microsoft.com/office/drawing/2014/main" val="911018586"/>
                    </a:ext>
                  </a:extLst>
                </a:gridCol>
                <a:gridCol w="1429138">
                  <a:extLst>
                    <a:ext uri="{9D8B030D-6E8A-4147-A177-3AD203B41FA5}">
                      <a16:colId xmlns:a16="http://schemas.microsoft.com/office/drawing/2014/main" val="4132334037"/>
                    </a:ext>
                  </a:extLst>
                </a:gridCol>
                <a:gridCol w="975020">
                  <a:extLst>
                    <a:ext uri="{9D8B030D-6E8A-4147-A177-3AD203B41FA5}">
                      <a16:colId xmlns:a16="http://schemas.microsoft.com/office/drawing/2014/main" val="1130186351"/>
                    </a:ext>
                  </a:extLst>
                </a:gridCol>
                <a:gridCol w="133495">
                  <a:extLst>
                    <a:ext uri="{9D8B030D-6E8A-4147-A177-3AD203B41FA5}">
                      <a16:colId xmlns:a16="http://schemas.microsoft.com/office/drawing/2014/main" val="2228359534"/>
                    </a:ext>
                  </a:extLst>
                </a:gridCol>
                <a:gridCol w="133495">
                  <a:extLst>
                    <a:ext uri="{9D8B030D-6E8A-4147-A177-3AD203B41FA5}">
                      <a16:colId xmlns:a16="http://schemas.microsoft.com/office/drawing/2014/main" val="3193325457"/>
                    </a:ext>
                  </a:extLst>
                </a:gridCol>
                <a:gridCol w="961664">
                  <a:extLst>
                    <a:ext uri="{9D8B030D-6E8A-4147-A177-3AD203B41FA5}">
                      <a16:colId xmlns:a16="http://schemas.microsoft.com/office/drawing/2014/main" val="2650128842"/>
                    </a:ext>
                  </a:extLst>
                </a:gridCol>
                <a:gridCol w="133495">
                  <a:extLst>
                    <a:ext uri="{9D8B030D-6E8A-4147-A177-3AD203B41FA5}">
                      <a16:colId xmlns:a16="http://schemas.microsoft.com/office/drawing/2014/main" val="871399709"/>
                    </a:ext>
                  </a:extLst>
                </a:gridCol>
                <a:gridCol w="467474">
                  <a:extLst>
                    <a:ext uri="{9D8B030D-6E8A-4147-A177-3AD203B41FA5}">
                      <a16:colId xmlns:a16="http://schemas.microsoft.com/office/drawing/2014/main" val="2951622287"/>
                    </a:ext>
                  </a:extLst>
                </a:gridCol>
              </a:tblGrid>
              <a:tr h="255445">
                <a:tc gridSpan="12">
                  <a:txBody>
                    <a:bodyPr/>
                    <a:lstStyle/>
                    <a:p>
                      <a:pPr algn="ctr">
                        <a:lnSpc>
                          <a:spcPct val="107000"/>
                        </a:lnSpc>
                        <a:spcAft>
                          <a:spcPts val="0"/>
                        </a:spcAft>
                      </a:pPr>
                      <a:r>
                        <a:rPr lang="ru-RU" sz="800" b="1">
                          <a:effectLst/>
                          <a:latin typeface="Arial" panose="020B0604020202020204" pitchFamily="34" charset="0"/>
                          <a:ea typeface="Times New Roman" panose="02020603050405020304" pitchFamily="18" charset="0"/>
                          <a:cs typeface="Times New Roman" panose="02020603050405020304" pitchFamily="18" charset="0"/>
                        </a:rPr>
                        <a:t>Программы обязательных предварительных мероприятий</a:t>
                      </a: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94193419"/>
                  </a:ext>
                </a:extLst>
              </a:tr>
              <a:tr h="255445">
                <a:tc gridSpan="3">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Организация (площадка)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8">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11812"/>
                  </a:ext>
                </a:extLst>
              </a:tr>
              <a:tr h="255445">
                <a:tc gridSpan="3">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8">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(наименование)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285266"/>
                  </a:ext>
                </a:extLst>
              </a:tr>
              <a:tr h="255445">
                <a:tc gridSpan="12">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67882070"/>
                  </a:ext>
                </a:extLst>
              </a:tr>
              <a:tr h="255445">
                <a:tc gridSpan="3">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Область применения: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8">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63753"/>
                  </a:ext>
                </a:extLst>
              </a:tr>
              <a:tr h="255445">
                <a:tc gridSpan="3">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8">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45702"/>
                  </a:ext>
                </a:extLst>
              </a:tr>
              <a:tr h="384029">
                <a:tc gridSpan="5">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Регулирующий документ (РД)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Документ организации,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Применение нормы в процессе деятельности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Примечание*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429324662"/>
                  </a:ext>
                </a:extLst>
              </a:tr>
              <a:tr h="898367">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Обозна-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чение РД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Номер пункта РД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Содержание нормы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подтверж-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дающий внедрение нормы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Перио-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дичность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Реги-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страция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Ответ-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ственный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884732452"/>
                  </a:ext>
                </a:extLst>
              </a:tr>
              <a:tr h="255445">
                <a:tc gridSpan="4">
                  <a:txBody>
                    <a:bodyPr/>
                    <a:lstStyle/>
                    <a:p>
                      <a:pPr algn="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Программа: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03510241"/>
                  </a:ext>
                </a:extLst>
              </a:tr>
              <a:tr h="255445">
                <a:tc gridSpan="4">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(наименование)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71355084"/>
                  </a:ext>
                </a:extLst>
              </a:tr>
              <a:tr h="255445">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07000"/>
                        </a:lnSpc>
                        <a:spcAft>
                          <a:spcPts val="0"/>
                        </a:spcAft>
                      </a:pPr>
                      <a:r>
                        <a:rPr lang="ru-RU" sz="80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579" marR="15579" marT="63430" marB="63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260656345"/>
                  </a:ext>
                </a:extLst>
              </a:tr>
            </a:tbl>
          </a:graphicData>
        </a:graphic>
      </p:graphicFrame>
    </p:spTree>
    <p:extLst>
      <p:ext uri="{BB962C8B-B14F-4D97-AF65-F5344CB8AC3E}">
        <p14:creationId xmlns:p14="http://schemas.microsoft.com/office/powerpoint/2010/main" val="1965079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577788"/>
            <a:ext cx="10411829" cy="4876800"/>
          </a:xfrm>
        </p:spPr>
        <p:txBody>
          <a:bodyPr/>
          <a:lstStyle/>
          <a:p>
            <a:pPr marL="0" indent="0">
              <a:buNone/>
            </a:pPr>
            <a:r>
              <a:rPr lang="ru-RU" dirty="0"/>
              <a:t>Таблица Г.2 - Пример регистрации сведений</a:t>
            </a:r>
          </a:p>
          <a:p>
            <a:pPr marL="0" indent="0">
              <a:buNone/>
            </a:pPr>
            <a:r>
              <a:rPr lang="ru-RU" dirty="0"/>
              <a:t> (файла) о содержании ПОПМ (фрагмент) </a:t>
            </a:r>
          </a:p>
          <a:p>
            <a:pPr marL="0" indent="0">
              <a:buNone/>
            </a:pP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825050142"/>
              </p:ext>
            </p:extLst>
          </p:nvPr>
        </p:nvGraphicFramePr>
        <p:xfrm>
          <a:off x="6856226" y="1126098"/>
          <a:ext cx="4789905" cy="5418137"/>
        </p:xfrm>
        <a:graphic>
          <a:graphicData uri="http://schemas.openxmlformats.org/presentationml/2006/ole">
            <mc:AlternateContent xmlns:mc="http://schemas.openxmlformats.org/markup-compatibility/2006">
              <mc:Choice xmlns:v="urn:schemas-microsoft-com:vml" Requires="v">
                <p:oleObj name="Документ" r:id="rId2" imgW="6106490" imgH="7066893" progId="Word.Document.12">
                  <p:embed/>
                </p:oleObj>
              </mc:Choice>
              <mc:Fallback>
                <p:oleObj name="Документ" r:id="rId2" imgW="6106490" imgH="7066893" progId="Word.Document.12">
                  <p:embed/>
                  <p:pic>
                    <p:nvPicPr>
                      <p:cNvPr id="0" name=""/>
                      <p:cNvPicPr/>
                      <p:nvPr/>
                    </p:nvPicPr>
                    <p:blipFill>
                      <a:blip r:embed="rId3"/>
                      <a:stretch>
                        <a:fillRect/>
                      </a:stretch>
                    </p:blipFill>
                    <p:spPr>
                      <a:xfrm>
                        <a:off x="6856226" y="1126098"/>
                        <a:ext cx="4789905" cy="5418137"/>
                      </a:xfrm>
                      <a:prstGeom prst="rect">
                        <a:avLst/>
                      </a:prstGeom>
                    </p:spPr>
                  </p:pic>
                </p:oleObj>
              </mc:Fallback>
            </mc:AlternateContent>
          </a:graphicData>
        </a:graphic>
      </p:graphicFrame>
    </p:spTree>
    <p:extLst>
      <p:ext uri="{BB962C8B-B14F-4D97-AF65-F5344CB8AC3E}">
        <p14:creationId xmlns:p14="http://schemas.microsoft.com/office/powerpoint/2010/main" val="4108740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452281"/>
            <a:ext cx="10411829" cy="5109883"/>
          </a:xfrm>
        </p:spPr>
        <p:txBody>
          <a:bodyPr/>
          <a:lstStyle/>
          <a:p>
            <a:pPr marL="0" indent="0">
              <a:buNone/>
            </a:pPr>
            <a:r>
              <a:rPr lang="ru-RU" dirty="0"/>
              <a:t>Пример построения блок-схемы </a:t>
            </a:r>
          </a:p>
          <a:p>
            <a:pPr marL="0" indent="0">
              <a:buNone/>
            </a:pPr>
            <a:r>
              <a:rPr lang="ru-RU" dirty="0"/>
              <a:t>производственного процесса </a:t>
            </a:r>
          </a:p>
        </p:txBody>
      </p:sp>
      <p:graphicFrame>
        <p:nvGraphicFramePr>
          <p:cNvPr id="4" name="Объект 3"/>
          <p:cNvGraphicFramePr>
            <a:graphicFrameLocks noChangeAspect="1"/>
          </p:cNvGraphicFramePr>
          <p:nvPr>
            <p:extLst>
              <p:ext uri="{D42A27DB-BD31-4B8C-83A1-F6EECF244321}">
                <p14:modId xmlns:p14="http://schemas.microsoft.com/office/powerpoint/2010/main" val="1585424770"/>
              </p:ext>
            </p:extLst>
          </p:nvPr>
        </p:nvGraphicFramePr>
        <p:xfrm>
          <a:off x="6816725" y="1144027"/>
          <a:ext cx="4652963" cy="5418137"/>
        </p:xfrm>
        <a:graphic>
          <a:graphicData uri="http://schemas.openxmlformats.org/presentationml/2006/ole">
            <mc:AlternateContent xmlns:mc="http://schemas.openxmlformats.org/markup-compatibility/2006">
              <mc:Choice xmlns:v="urn:schemas-microsoft-com:vml" Requires="v">
                <p:oleObj name="Документ" r:id="rId2" imgW="6106490" imgH="7109801" progId="Word.Document.12">
                  <p:embed/>
                </p:oleObj>
              </mc:Choice>
              <mc:Fallback>
                <p:oleObj name="Документ" r:id="rId2" imgW="6106490" imgH="7109801" progId="Word.Document.12">
                  <p:embed/>
                  <p:pic>
                    <p:nvPicPr>
                      <p:cNvPr id="0" name=""/>
                      <p:cNvPicPr/>
                      <p:nvPr/>
                    </p:nvPicPr>
                    <p:blipFill>
                      <a:blip r:embed="rId3"/>
                      <a:stretch>
                        <a:fillRect/>
                      </a:stretch>
                    </p:blipFill>
                    <p:spPr>
                      <a:xfrm>
                        <a:off x="6816725" y="1144027"/>
                        <a:ext cx="4652963" cy="5418137"/>
                      </a:xfrm>
                      <a:prstGeom prst="rect">
                        <a:avLst/>
                      </a:prstGeom>
                    </p:spPr>
                  </p:pic>
                </p:oleObj>
              </mc:Fallback>
            </mc:AlternateContent>
          </a:graphicData>
        </a:graphic>
      </p:graphicFrame>
    </p:spTree>
    <p:extLst>
      <p:ext uri="{BB962C8B-B14F-4D97-AF65-F5344CB8AC3E}">
        <p14:creationId xmlns:p14="http://schemas.microsoft.com/office/powerpoint/2010/main" val="344885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Обзор ГОСТ Р 51705.1-2024</a:t>
            </a:r>
          </a:p>
        </p:txBody>
      </p:sp>
      <p:sp>
        <p:nvSpPr>
          <p:cNvPr id="3" name="Объект 2"/>
          <p:cNvSpPr>
            <a:spLocks noGrp="1"/>
          </p:cNvSpPr>
          <p:nvPr>
            <p:ph idx="1"/>
          </p:nvPr>
        </p:nvSpPr>
        <p:spPr>
          <a:xfrm>
            <a:off x="1371599" y="1398493"/>
            <a:ext cx="10411829" cy="4912659"/>
          </a:xfrm>
        </p:spPr>
        <p:txBody>
          <a:bodyPr/>
          <a:lstStyle/>
          <a:p>
            <a:pPr marL="0" indent="0">
              <a:buNone/>
            </a:pPr>
            <a:r>
              <a:rPr lang="ru-RU" dirty="0"/>
              <a:t>Форма рабочего листа </a:t>
            </a:r>
          </a:p>
          <a:p>
            <a:pPr marL="0" indent="0">
              <a:buNone/>
            </a:pPr>
            <a:r>
              <a:rPr lang="ru-RU" dirty="0"/>
              <a:t>плана управления опасностями </a:t>
            </a:r>
          </a:p>
        </p:txBody>
      </p:sp>
      <p:graphicFrame>
        <p:nvGraphicFramePr>
          <p:cNvPr id="4" name="Объект 3"/>
          <p:cNvGraphicFramePr>
            <a:graphicFrameLocks noChangeAspect="1"/>
          </p:cNvGraphicFramePr>
          <p:nvPr>
            <p:extLst>
              <p:ext uri="{D42A27DB-BD31-4B8C-83A1-F6EECF244321}">
                <p14:modId xmlns:p14="http://schemas.microsoft.com/office/powerpoint/2010/main" val="4112405891"/>
              </p:ext>
            </p:extLst>
          </p:nvPr>
        </p:nvGraphicFramePr>
        <p:xfrm>
          <a:off x="5282827" y="1756940"/>
          <a:ext cx="6107113" cy="4195763"/>
        </p:xfrm>
        <a:graphic>
          <a:graphicData uri="http://schemas.openxmlformats.org/presentationml/2006/ole">
            <mc:AlternateContent xmlns:mc="http://schemas.openxmlformats.org/markup-compatibility/2006">
              <mc:Choice xmlns:v="urn:schemas-microsoft-com:vml" Requires="v">
                <p:oleObj name="Документ" r:id="rId2" imgW="6106490" imgH="4195280" progId="Word.Document.12">
                  <p:embed/>
                </p:oleObj>
              </mc:Choice>
              <mc:Fallback>
                <p:oleObj name="Документ" r:id="rId2" imgW="6106490" imgH="4195280" progId="Word.Document.12">
                  <p:embed/>
                  <p:pic>
                    <p:nvPicPr>
                      <p:cNvPr id="0" name=""/>
                      <p:cNvPicPr/>
                      <p:nvPr/>
                    </p:nvPicPr>
                    <p:blipFill>
                      <a:blip r:embed="rId3"/>
                      <a:stretch>
                        <a:fillRect/>
                      </a:stretch>
                    </p:blipFill>
                    <p:spPr>
                      <a:xfrm>
                        <a:off x="5282827" y="1756940"/>
                        <a:ext cx="6107113" cy="4195763"/>
                      </a:xfrm>
                      <a:prstGeom prst="rect">
                        <a:avLst/>
                      </a:prstGeom>
                    </p:spPr>
                  </p:pic>
                </p:oleObj>
              </mc:Fallback>
            </mc:AlternateContent>
          </a:graphicData>
        </a:graphic>
      </p:graphicFrame>
    </p:spTree>
    <p:extLst>
      <p:ext uri="{BB962C8B-B14F-4D97-AF65-F5344CB8AC3E}">
        <p14:creationId xmlns:p14="http://schemas.microsoft.com/office/powerpoint/2010/main" val="302400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452281"/>
            <a:ext cx="10411829" cy="4912659"/>
          </a:xfrm>
        </p:spPr>
        <p:txBody>
          <a:bodyPr>
            <a:normAutofit/>
          </a:bodyPr>
          <a:lstStyle/>
          <a:p>
            <a:pPr marL="0" indent="0">
              <a:buNone/>
            </a:pPr>
            <a:r>
              <a:rPr lang="ru-RU" b="1" dirty="0"/>
              <a:t>1 Область применения </a:t>
            </a:r>
          </a:p>
          <a:p>
            <a:pPr algn="just"/>
            <a:r>
              <a:rPr lang="ru-RU" dirty="0"/>
              <a:t>В настоящем стандарте представлены руководящие указания по проведению аудита систем менеджмента, включая принципы проведения аудита, управление программой аудита и проведение аудитов систем менеджмента, а также руководящие указания по оценке компетентности лиц, участвующих в процессе аудита, включая деятельность лица (лиц), осуществляющего управление программой аудита, аудиторов и аудиторских групп.</a:t>
            </a:r>
          </a:p>
          <a:p>
            <a:pPr algn="just"/>
            <a:r>
              <a:rPr lang="ru-RU" dirty="0"/>
              <a:t>Стандарт применим ко всем организациям, которым необходимо планировать и проводить внутренний или внешний аудит систем менеджмента или управлять программой аудита.</a:t>
            </a:r>
          </a:p>
          <a:p>
            <a:pPr algn="just"/>
            <a:r>
              <a:rPr lang="ru-RU" dirty="0"/>
              <a:t> Положения настоящего стандарта могут применяться и для других типов аудита при условии, что будет уделено особое внимание вопросам, связанным с требуемым для этих целей уровнем специальной компетентности .</a:t>
            </a:r>
          </a:p>
          <a:p>
            <a:pPr marL="0" indent="0">
              <a:buNone/>
            </a:pPr>
            <a:endParaRPr lang="ru-RU" dirty="0"/>
          </a:p>
        </p:txBody>
      </p:sp>
    </p:spTree>
    <p:extLst>
      <p:ext uri="{BB962C8B-B14F-4D97-AF65-F5344CB8AC3E}">
        <p14:creationId xmlns:p14="http://schemas.microsoft.com/office/powerpoint/2010/main" val="82029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506071"/>
            <a:ext cx="10411829" cy="4769223"/>
          </a:xfrm>
        </p:spPr>
        <p:txBody>
          <a:bodyPr>
            <a:normAutofit/>
          </a:bodyPr>
          <a:lstStyle/>
          <a:p>
            <a:pPr algn="just"/>
            <a:r>
              <a:rPr lang="ru-RU" dirty="0"/>
              <a:t>Настоящий стандарт обеспечивает руководящие указания для организаций всех размеров и типов и для аудита различных областей и масштабов, включая аудиты, выполняемые большими аудиторскими группами, обычно для более крупных организаций, а также аудиты, выполняемые одним аудитором как для мелких, так и для крупных организаций. Эти руководящие указания следует адаптировать по области, сложности и масштабу программы аудита.</a:t>
            </a:r>
          </a:p>
          <a:p>
            <a:pPr algn="just"/>
            <a:r>
              <a:rPr lang="ru-RU" dirty="0"/>
              <a:t> Данный стандарт уделяет особое внимание "внутренним аудитам" (аудит первой стороны) и аудитах, проводимых организациями у своих внешних поставщиков и иных внешних заинтересованных сторон (аудиты второй стороны).</a:t>
            </a:r>
          </a:p>
          <a:p>
            <a:pPr algn="just"/>
            <a:r>
              <a:rPr lang="ru-RU" dirty="0"/>
              <a:t>Данный стандарт также можно использовать для внешнего аудита, выполняемого с целью, отличной от сертификации систем менеджмента третьей стороной. В стандарте ИСО/МЭК 17021-1 представлены требования к аудиту систем менеджмента для сертификации третьей стороной; данный стандарт может также представить дополнительные полезные руководящие указания (см. таблицу 1).</a:t>
            </a:r>
          </a:p>
          <a:p>
            <a:pPr marL="0" indent="0">
              <a:buNone/>
            </a:pPr>
            <a:endParaRPr lang="ru-RU" dirty="0"/>
          </a:p>
        </p:txBody>
      </p:sp>
    </p:spTree>
    <p:extLst>
      <p:ext uri="{BB962C8B-B14F-4D97-AF65-F5344CB8AC3E}">
        <p14:creationId xmlns:p14="http://schemas.microsoft.com/office/powerpoint/2010/main" val="3042312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649506"/>
            <a:ext cx="10246659" cy="4217894"/>
          </a:xfrm>
        </p:spPr>
        <p:txBody>
          <a:bodyPr/>
          <a:lstStyle/>
          <a:p>
            <a:pPr marL="0" indent="0">
              <a:buNone/>
            </a:pPr>
            <a:r>
              <a:rPr lang="ru-RU" dirty="0"/>
              <a:t>Таблица 1 - Различные типы аудита</a:t>
            </a:r>
          </a:p>
          <a:p>
            <a:pPr marL="0" indent="0">
              <a:buNone/>
            </a:pP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744307593"/>
              </p:ext>
            </p:extLst>
          </p:nvPr>
        </p:nvGraphicFramePr>
        <p:xfrm>
          <a:off x="1371598" y="2371837"/>
          <a:ext cx="10246659" cy="2773232"/>
        </p:xfrm>
        <a:graphic>
          <a:graphicData uri="http://schemas.openxmlformats.org/drawingml/2006/table">
            <a:tbl>
              <a:tblPr firstRow="1" bandRow="1">
                <a:tableStyleId>{5C22544A-7EE6-4342-B048-85BDC9FD1C3A}</a:tableStyleId>
              </a:tblPr>
              <a:tblGrid>
                <a:gridCol w="3415553">
                  <a:extLst>
                    <a:ext uri="{9D8B030D-6E8A-4147-A177-3AD203B41FA5}">
                      <a16:colId xmlns:a16="http://schemas.microsoft.com/office/drawing/2014/main" val="2631088437"/>
                    </a:ext>
                  </a:extLst>
                </a:gridCol>
                <a:gridCol w="3415553">
                  <a:extLst>
                    <a:ext uri="{9D8B030D-6E8A-4147-A177-3AD203B41FA5}">
                      <a16:colId xmlns:a16="http://schemas.microsoft.com/office/drawing/2014/main" val="1019002660"/>
                    </a:ext>
                  </a:extLst>
                </a:gridCol>
                <a:gridCol w="3415553">
                  <a:extLst>
                    <a:ext uri="{9D8B030D-6E8A-4147-A177-3AD203B41FA5}">
                      <a16:colId xmlns:a16="http://schemas.microsoft.com/office/drawing/2014/main" val="4105907222"/>
                    </a:ext>
                  </a:extLst>
                </a:gridCol>
              </a:tblGrid>
              <a:tr h="775172">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Аудит первой стороны </a:t>
                      </a:r>
                    </a:p>
                  </a:txBody>
                  <a:tcPr marL="17780" marR="17780" marT="72390" marB="72390"/>
                </a:tc>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Аудит второй стороны </a:t>
                      </a:r>
                    </a:p>
                  </a:txBody>
                  <a:tcPr marL="17780" marR="17780" marT="72390" marB="72390"/>
                </a:tc>
                <a:tc>
                  <a:txBody>
                    <a:bodyPr/>
                    <a:lstStyle/>
                    <a:p>
                      <a:pPr algn="ctr">
                        <a:lnSpc>
                          <a:spcPct val="107000"/>
                        </a:lnSpc>
                        <a:spcAft>
                          <a:spcPts val="0"/>
                        </a:spcAft>
                      </a:pPr>
                      <a:r>
                        <a:rPr lang="ru-RU" sz="1400">
                          <a:effectLst/>
                          <a:latin typeface="Arial" panose="020B0604020202020204" pitchFamily="34" charset="0"/>
                          <a:ea typeface="Times New Roman" panose="02020603050405020304" pitchFamily="18" charset="0"/>
                          <a:cs typeface="Times New Roman" panose="02020603050405020304" pitchFamily="18" charset="0"/>
                        </a:rPr>
                        <a:t>Аудит третьей стороны </a:t>
                      </a:r>
                    </a:p>
                  </a:txBody>
                  <a:tcPr marL="17780" marR="17780" marT="72390" marB="72390"/>
                </a:tc>
                <a:extLst>
                  <a:ext uri="{0D108BD9-81ED-4DB2-BD59-A6C34878D82A}">
                    <a16:rowId xmlns:a16="http://schemas.microsoft.com/office/drawing/2014/main" val="1129754469"/>
                  </a:ext>
                </a:extLst>
              </a:tr>
              <a:tr h="775172">
                <a:tc>
                  <a:txBody>
                    <a:bodyPr/>
                    <a:lstStyle/>
                    <a:p>
                      <a:pPr algn="ctr">
                        <a:lnSpc>
                          <a:spcPct val="107000"/>
                        </a:lnSpc>
                        <a:spcAft>
                          <a:spcPts val="0"/>
                        </a:spcAft>
                      </a:pPr>
                      <a:r>
                        <a:rPr lang="ru-RU" sz="1400">
                          <a:effectLst/>
                          <a:latin typeface="Arial" panose="020B0604020202020204" pitchFamily="34" charset="0"/>
                          <a:ea typeface="Times New Roman" panose="02020603050405020304" pitchFamily="18" charset="0"/>
                          <a:cs typeface="Times New Roman" panose="02020603050405020304" pitchFamily="18" charset="0"/>
                        </a:rPr>
                        <a:t>Внутренний аудит </a:t>
                      </a:r>
                    </a:p>
                  </a:txBody>
                  <a:tcPr marL="17780" marR="17780" marT="72390" marB="72390"/>
                </a:tc>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Аудит внешнего поставщика </a:t>
                      </a:r>
                    </a:p>
                  </a:txBody>
                  <a:tcPr marL="17780" marR="17780" marT="72390" marB="72390"/>
                </a:tc>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Аудит для сертификации и/или аккредитации </a:t>
                      </a:r>
                    </a:p>
                  </a:txBody>
                  <a:tcPr marL="17780" marR="17780" marT="72390" marB="72390"/>
                </a:tc>
                <a:extLst>
                  <a:ext uri="{0D108BD9-81ED-4DB2-BD59-A6C34878D82A}">
                    <a16:rowId xmlns:a16="http://schemas.microsoft.com/office/drawing/2014/main" val="1366764265"/>
                  </a:ext>
                </a:extLst>
              </a:tr>
              <a:tr h="1222888">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17780" marR="17780" marT="72390" marB="72390"/>
                </a:tc>
                <a:tc>
                  <a:txBody>
                    <a:bodyPr/>
                    <a:lstStyle/>
                    <a:p>
                      <a:pPr algn="ctr">
                        <a:lnSpc>
                          <a:spcPct val="107000"/>
                        </a:lnSpc>
                        <a:spcAft>
                          <a:spcPts val="0"/>
                        </a:spcAft>
                      </a:pPr>
                      <a:r>
                        <a:rPr lang="ru-RU" sz="1400">
                          <a:effectLst/>
                          <a:latin typeface="Arial" panose="020B0604020202020204" pitchFamily="34" charset="0"/>
                          <a:ea typeface="Times New Roman" panose="02020603050405020304" pitchFamily="18" charset="0"/>
                          <a:cs typeface="Times New Roman" panose="02020603050405020304" pitchFamily="18" charset="0"/>
                        </a:rPr>
                        <a:t>Аудит другой внешней заинтересованной стороны </a:t>
                      </a:r>
                    </a:p>
                  </a:txBody>
                  <a:tcPr marL="17780" marR="17780" marT="72390" marB="72390"/>
                </a:tc>
                <a:tc>
                  <a:txBody>
                    <a:bodyPr/>
                    <a:lstStyle/>
                    <a:p>
                      <a:pPr algn="ctr">
                        <a:lnSpc>
                          <a:spcPct val="107000"/>
                        </a:lnSpc>
                        <a:spcAft>
                          <a:spcPts val="0"/>
                        </a:spcAft>
                      </a:pPr>
                      <a:r>
                        <a:rPr lang="ru-RU" sz="1400" dirty="0">
                          <a:effectLst/>
                          <a:latin typeface="Arial" panose="020B0604020202020204" pitchFamily="34" charset="0"/>
                          <a:ea typeface="Times New Roman" panose="02020603050405020304" pitchFamily="18" charset="0"/>
                          <a:cs typeface="Times New Roman" panose="02020603050405020304" pitchFamily="18" charset="0"/>
                        </a:rPr>
                        <a:t>Аудит соблюдения законодательства, нормативных правовых требований и аналогичных целей </a:t>
                      </a:r>
                    </a:p>
                  </a:txBody>
                  <a:tcPr marL="17780" marR="17780" marT="72390" marB="72390"/>
                </a:tc>
                <a:extLst>
                  <a:ext uri="{0D108BD9-81ED-4DB2-BD59-A6C34878D82A}">
                    <a16:rowId xmlns:a16="http://schemas.microsoft.com/office/drawing/2014/main" val="3290682999"/>
                  </a:ext>
                </a:extLst>
              </a:tr>
            </a:tbl>
          </a:graphicData>
        </a:graphic>
      </p:graphicFrame>
    </p:spTree>
    <p:extLst>
      <p:ext uri="{BB962C8B-B14F-4D97-AF65-F5344CB8AC3E}">
        <p14:creationId xmlns:p14="http://schemas.microsoft.com/office/powerpoint/2010/main" val="388461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488141"/>
            <a:ext cx="10411829" cy="4823012"/>
          </a:xfrm>
        </p:spPr>
        <p:txBody>
          <a:bodyPr>
            <a:normAutofit/>
          </a:bodyPr>
          <a:lstStyle/>
          <a:p>
            <a:pPr marL="0" indent="0">
              <a:buNone/>
            </a:pPr>
            <a:r>
              <a:rPr lang="ru-RU" dirty="0"/>
              <a:t>Раздел 4 Принципы проведения аудита:</a:t>
            </a:r>
          </a:p>
          <a:p>
            <a:pPr marL="0" indent="0" algn="just">
              <a:buNone/>
            </a:pPr>
            <a:r>
              <a:rPr lang="ru-RU" dirty="0"/>
              <a:t>а) честность: основа профессионализма;</a:t>
            </a:r>
          </a:p>
          <a:p>
            <a:pPr marL="0" indent="0" algn="just">
              <a:buNone/>
            </a:pPr>
            <a:r>
              <a:rPr lang="ru-RU" dirty="0"/>
              <a:t>b) беспристрастное представление: обязательство представлять правдивые и точные отчеты;</a:t>
            </a:r>
          </a:p>
          <a:p>
            <a:pPr marL="0" indent="0" algn="just">
              <a:buNone/>
            </a:pPr>
            <a:r>
              <a:rPr lang="ru-RU" dirty="0"/>
              <a:t>c) должная профессиональная осмотрительность: прилежание и обдуманность решений при проведении аудита;</a:t>
            </a:r>
          </a:p>
          <a:p>
            <a:pPr marL="0" indent="0" algn="just">
              <a:buNone/>
            </a:pPr>
            <a:r>
              <a:rPr lang="ru-RU" dirty="0"/>
              <a:t>d) Конфиденциальность: защита информации;</a:t>
            </a:r>
          </a:p>
          <a:p>
            <a:pPr marL="0" indent="0" algn="just">
              <a:buNone/>
            </a:pPr>
            <a:r>
              <a:rPr lang="ru-RU" dirty="0"/>
              <a:t>e) Независимость: основа беспристрастности аудита и объективности заключений аудита;</a:t>
            </a:r>
          </a:p>
          <a:p>
            <a:pPr marL="0" indent="0" algn="just">
              <a:buNone/>
            </a:pPr>
            <a:r>
              <a:rPr lang="ru-RU" dirty="0"/>
              <a:t>f) Подход, основанный на свидетельстве: рациональный метод достижения надежных и воспроизводимых заключений аудита в систематическом процессе аудита;</a:t>
            </a:r>
          </a:p>
          <a:p>
            <a:pPr marL="0" indent="0" algn="just">
              <a:buNone/>
            </a:pPr>
            <a:r>
              <a:rPr lang="ru-RU" dirty="0"/>
              <a:t>g) Риск-ориентированный подход: подход, учитывающий риски и возможности.</a:t>
            </a:r>
          </a:p>
          <a:p>
            <a:pPr marL="0" indent="0">
              <a:buNone/>
            </a:pPr>
            <a:endParaRPr lang="ru-RU" dirty="0"/>
          </a:p>
        </p:txBody>
      </p:sp>
    </p:spTree>
    <p:extLst>
      <p:ext uri="{BB962C8B-B14F-4D97-AF65-F5344CB8AC3E}">
        <p14:creationId xmlns:p14="http://schemas.microsoft.com/office/powerpoint/2010/main" val="361072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dirty="0"/>
          </a:p>
        </p:txBody>
      </p:sp>
      <p:sp>
        <p:nvSpPr>
          <p:cNvPr id="3" name="Объект 2"/>
          <p:cNvSpPr>
            <a:spLocks noGrp="1"/>
          </p:cNvSpPr>
          <p:nvPr>
            <p:ph idx="1"/>
          </p:nvPr>
        </p:nvSpPr>
        <p:spPr>
          <a:xfrm>
            <a:off x="1371599" y="1434353"/>
            <a:ext cx="10103225" cy="4433047"/>
          </a:xfrm>
        </p:spPr>
        <p:txBody>
          <a:bodyPr/>
          <a:lstStyle/>
          <a:p>
            <a:pPr marL="0" indent="0" algn="ctr">
              <a:spcBef>
                <a:spcPts val="0"/>
              </a:spcBef>
              <a:spcAft>
                <a:spcPts val="0"/>
              </a:spcAft>
              <a:buNone/>
            </a:pPr>
            <a:r>
              <a:rPr lang="ru-RU" b="1" u="sng" dirty="0">
                <a:solidFill>
                  <a:srgbClr val="002060"/>
                </a:solidFill>
                <a:latin typeface="Arial" panose="020B0604020202020204" pitchFamily="34" charset="0"/>
                <a:cs typeface="Arial" panose="020B0604020202020204" pitchFamily="34" charset="0"/>
              </a:rPr>
              <a:t>Вступил в силу с 01.01.2019г.</a:t>
            </a:r>
          </a:p>
          <a:p>
            <a:pPr marL="0" indent="0" algn="ctr">
              <a:spcBef>
                <a:spcPts val="0"/>
              </a:spcBef>
              <a:spcAft>
                <a:spcPts val="0"/>
              </a:spcAft>
              <a:buNone/>
            </a:pPr>
            <a:r>
              <a:rPr lang="ru-RU" b="1" u="sng" dirty="0">
                <a:solidFill>
                  <a:srgbClr val="002060"/>
                </a:solidFill>
                <a:latin typeface="Arial" panose="020B0604020202020204" pitchFamily="34" charset="0"/>
                <a:cs typeface="Arial" panose="020B0604020202020204" pitchFamily="34" charset="0"/>
              </a:rPr>
              <a:t>Переходный период до 01 июля 2019 года (до вступления в силу ТР)</a:t>
            </a:r>
          </a:p>
          <a:p>
            <a:pPr marL="0" indent="0" algn="ctr">
              <a:spcBef>
                <a:spcPts val="0"/>
              </a:spcBef>
              <a:spcAft>
                <a:spcPts val="0"/>
              </a:spcAft>
              <a:buNone/>
            </a:pPr>
            <a:r>
              <a:rPr lang="ru-RU" b="1" u="sng" dirty="0">
                <a:solidFill>
                  <a:srgbClr val="002060"/>
                </a:solidFill>
                <a:latin typeface="Arial" panose="020B0604020202020204" pitchFamily="34" charset="0"/>
                <a:cs typeface="Arial" panose="020B0604020202020204" pitchFamily="34" charset="0"/>
              </a:rPr>
              <a:t>до 01 июля 2020 года (ранее установленными актами)</a:t>
            </a:r>
          </a:p>
          <a:p>
            <a:pPr marL="0" indent="0">
              <a:spcBef>
                <a:spcPts val="0"/>
              </a:spcBef>
              <a:spcAft>
                <a:spcPts val="0"/>
              </a:spcAft>
              <a:buNone/>
            </a:pPr>
            <a:endParaRPr lang="ru-RU" b="1" u="sng" dirty="0">
              <a:solidFill>
                <a:srgbClr val="002060"/>
              </a:solidFill>
              <a:latin typeface="Arial" panose="020B0604020202020204" pitchFamily="34" charset="0"/>
              <a:cs typeface="Arial" panose="020B0604020202020204" pitchFamily="34" charset="0"/>
            </a:endParaRPr>
          </a:p>
          <a:p>
            <a:pPr marL="457200" indent="-457200">
              <a:spcBef>
                <a:spcPts val="0"/>
              </a:spcBef>
              <a:spcAft>
                <a:spcPts val="0"/>
              </a:spcAft>
              <a:buFont typeface="+mj-lt"/>
              <a:buAutoNum type="arabicPeriod"/>
            </a:pPr>
            <a:r>
              <a:rPr lang="ru-RU" b="1" u="sng" dirty="0">
                <a:solidFill>
                  <a:schemeClr val="accent1">
                    <a:lumMod val="75000"/>
                  </a:schemeClr>
                </a:solidFill>
                <a:latin typeface="Arial" panose="020B0604020202020204" pitchFamily="34" charset="0"/>
                <a:cs typeface="Arial" panose="020B0604020202020204" pitchFamily="34" charset="0"/>
              </a:rPr>
              <a:t>ТР ЕАЭС 044/2017 «О безопасности упакованной питьевой воды, включая природную минеральную воду</a:t>
            </a:r>
            <a:r>
              <a:rPr lang="ru-RU" dirty="0">
                <a:solidFill>
                  <a:schemeClr val="accent1">
                    <a:lumMod val="75000"/>
                  </a:schemeClr>
                </a:solidFill>
                <a:latin typeface="Arial" panose="020B0604020202020204" pitchFamily="34" charset="0"/>
                <a:cs typeface="Arial" panose="020B0604020202020204" pitchFamily="34" charset="0"/>
              </a:rPr>
              <a:t>» </a:t>
            </a:r>
            <a:r>
              <a:rPr lang="ru-RU" dirty="0">
                <a:solidFill>
                  <a:srgbClr val="000000"/>
                </a:solidFill>
                <a:latin typeface="Arial" panose="020B0604020202020204" pitchFamily="34" charset="0"/>
                <a:cs typeface="Arial" panose="020B0604020202020204" pitchFamily="34" charset="0"/>
              </a:rPr>
              <a:t>(с изм. Решение Совета ЕЭК от 05.10.2021 №97)</a:t>
            </a:r>
            <a:endParaRPr lang="ru-RU" dirty="0">
              <a:solidFill>
                <a:srgbClr val="002060"/>
              </a:solidFill>
              <a:latin typeface="Arial" panose="020B0604020202020204" pitchFamily="34" charset="0"/>
              <a:cs typeface="Arial" panose="020B0604020202020204" pitchFamily="34" charset="0"/>
            </a:endParaRPr>
          </a:p>
          <a:p>
            <a:pPr marL="0" indent="0" algn="ctr">
              <a:buNone/>
            </a:pPr>
            <a:endParaRPr lang="ru-RU" b="1" u="sng" dirty="0">
              <a:solidFill>
                <a:srgbClr val="002060"/>
              </a:solidFill>
              <a:latin typeface="Arial" panose="020B0604020202020204" pitchFamily="34" charset="0"/>
              <a:cs typeface="Arial" panose="020B0604020202020204" pitchFamily="34" charset="0"/>
            </a:endParaRPr>
          </a:p>
          <a:p>
            <a:pPr marL="0" indent="0" algn="ctr">
              <a:buNone/>
            </a:pPr>
            <a:r>
              <a:rPr lang="ru-RU" b="1" u="sng" dirty="0">
                <a:solidFill>
                  <a:srgbClr val="002060"/>
                </a:solidFill>
                <a:latin typeface="Arial" panose="020B0604020202020204" pitchFamily="34" charset="0"/>
                <a:cs typeface="Arial" panose="020B0604020202020204" pitchFamily="34" charset="0"/>
              </a:rPr>
              <a:t>Вступил в силу  с 01.01.2023 г. </a:t>
            </a:r>
            <a:br>
              <a:rPr lang="ru-RU" b="1" u="sng" dirty="0">
                <a:solidFill>
                  <a:srgbClr val="002060"/>
                </a:solidFill>
                <a:latin typeface="Arial" panose="020B0604020202020204" pitchFamily="34" charset="0"/>
                <a:cs typeface="Arial" panose="020B0604020202020204" pitchFamily="34" charset="0"/>
              </a:rPr>
            </a:br>
            <a:r>
              <a:rPr lang="ru-RU" b="1" u="sng" dirty="0">
                <a:solidFill>
                  <a:srgbClr val="002060"/>
                </a:solidFill>
                <a:latin typeface="Arial" panose="020B0604020202020204" pitchFamily="34" charset="0"/>
                <a:cs typeface="Arial" panose="020B0604020202020204" pitchFamily="34" charset="0"/>
              </a:rPr>
              <a:t>Переходный период до 30 июня 2024 года (до вступления в силу ТР)</a:t>
            </a:r>
            <a:endParaRPr lang="ru-RU" b="1" u="sng" dirty="0">
              <a:solidFill>
                <a:srgbClr val="C00000"/>
              </a:solidFill>
              <a:latin typeface="Arial" panose="020B0604020202020204" pitchFamily="34" charset="0"/>
              <a:cs typeface="Arial" panose="020B0604020202020204" pitchFamily="34" charset="0"/>
            </a:endParaRPr>
          </a:p>
          <a:p>
            <a:pPr marL="457200" indent="-457200" algn="just">
              <a:buFont typeface="+mj-lt"/>
              <a:buAutoNum type="arabicPeriod"/>
            </a:pPr>
            <a:r>
              <a:rPr lang="ru-RU" b="1" u="sng" dirty="0">
                <a:solidFill>
                  <a:schemeClr val="accent1">
                    <a:lumMod val="75000"/>
                  </a:schemeClr>
                </a:solidFill>
                <a:latin typeface="Arial" panose="020B0604020202020204" pitchFamily="34" charset="0"/>
                <a:cs typeface="Arial" panose="020B0604020202020204" pitchFamily="34" charset="0"/>
              </a:rPr>
              <a:t>ТР ЕАЭС 051/2021 «О безопасности мяса птицы и продукции его переработки»</a:t>
            </a:r>
            <a:r>
              <a:rPr lang="ru-RU" dirty="0">
                <a:solidFill>
                  <a:schemeClr val="accent1">
                    <a:lumMod val="75000"/>
                  </a:schemeClr>
                </a:solidFill>
                <a:latin typeface="Arial" panose="020B0604020202020204" pitchFamily="34" charset="0"/>
                <a:cs typeface="Arial" panose="020B0604020202020204" pitchFamily="34" charset="0"/>
              </a:rPr>
              <a:t> </a:t>
            </a:r>
            <a:r>
              <a:rPr lang="ru-RU" dirty="0">
                <a:solidFill>
                  <a:srgbClr val="000000"/>
                </a:solidFill>
                <a:latin typeface="Arial" panose="020B0604020202020204" pitchFamily="34" charset="0"/>
                <a:cs typeface="Arial" panose="020B0604020202020204" pitchFamily="34" charset="0"/>
              </a:rPr>
              <a:t>(Решением Совета ЕЭК от 15.02.2023 №23; </a:t>
            </a:r>
            <a:r>
              <a:rPr lang="ru-RU" dirty="0">
                <a:solidFill>
                  <a:srgbClr val="FF0000"/>
                </a:solidFill>
                <a:latin typeface="Arial" panose="020B0604020202020204" pitchFamily="34" charset="0"/>
                <a:cs typeface="Arial" panose="020B0604020202020204" pitchFamily="34" charset="0"/>
              </a:rPr>
              <a:t>от 23.06.2023 №70 с 10.07.2024</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endParaRPr>
          </a:p>
        </p:txBody>
      </p:sp>
    </p:spTree>
    <p:extLst>
      <p:ext uri="{BB962C8B-B14F-4D97-AF65-F5344CB8AC3E}">
        <p14:creationId xmlns:p14="http://schemas.microsoft.com/office/powerpoint/2010/main" val="342095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488141"/>
            <a:ext cx="10411829" cy="4823012"/>
          </a:xfrm>
        </p:spPr>
        <p:txBody>
          <a:bodyPr/>
          <a:lstStyle/>
          <a:p>
            <a:pPr marL="0" indent="0">
              <a:buNone/>
            </a:pPr>
            <a:r>
              <a:rPr lang="ru-RU" dirty="0"/>
              <a:t> </a:t>
            </a:r>
          </a:p>
        </p:txBody>
      </p:sp>
      <p:pic>
        <p:nvPicPr>
          <p:cNvPr id="4" name="Рисунок 3"/>
          <p:cNvPicPr>
            <a:picLocks noChangeAspect="1"/>
          </p:cNvPicPr>
          <p:nvPr/>
        </p:nvPicPr>
        <p:blipFill>
          <a:blip r:embed="rId2"/>
          <a:stretch>
            <a:fillRect/>
          </a:stretch>
        </p:blipFill>
        <p:spPr>
          <a:xfrm>
            <a:off x="4007914" y="1488141"/>
            <a:ext cx="3972448" cy="5088434"/>
          </a:xfrm>
          <a:prstGeom prst="rect">
            <a:avLst/>
          </a:prstGeom>
        </p:spPr>
      </p:pic>
    </p:spTree>
    <p:extLst>
      <p:ext uri="{BB962C8B-B14F-4D97-AF65-F5344CB8AC3E}">
        <p14:creationId xmlns:p14="http://schemas.microsoft.com/office/powerpoint/2010/main" val="3208182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416424"/>
            <a:ext cx="10411829" cy="5038164"/>
          </a:xfrm>
        </p:spPr>
        <p:txBody>
          <a:bodyPr/>
          <a:lstStyle/>
          <a:p>
            <a:pPr marL="0" indent="0">
              <a:buNone/>
            </a:pPr>
            <a:r>
              <a:rPr lang="ru-RU" b="1" dirty="0"/>
              <a:t>Предисловие </a:t>
            </a:r>
          </a:p>
          <a:p>
            <a:pPr marL="0" indent="0">
              <a:buNone/>
            </a:pPr>
            <a:r>
              <a:rPr lang="ru-RU" b="1" dirty="0"/>
              <a:t>Введение </a:t>
            </a:r>
          </a:p>
          <a:p>
            <a:pPr marL="0" indent="0">
              <a:buNone/>
            </a:pPr>
            <a:r>
              <a:rPr lang="ru-RU" b="1" dirty="0"/>
              <a:t>1 Область применения </a:t>
            </a:r>
          </a:p>
          <a:p>
            <a:pPr marL="0" indent="0">
              <a:buNone/>
            </a:pPr>
            <a:r>
              <a:rPr lang="ru-RU" b="1" dirty="0"/>
              <a:t>2 Нормативные ссылки </a:t>
            </a:r>
          </a:p>
          <a:p>
            <a:pPr marL="0" indent="0">
              <a:buNone/>
            </a:pPr>
            <a:r>
              <a:rPr lang="ru-RU" b="1" dirty="0"/>
              <a:t>3 Термины и определения </a:t>
            </a:r>
          </a:p>
          <a:p>
            <a:pPr marL="0" indent="0">
              <a:buNone/>
            </a:pPr>
            <a:r>
              <a:rPr lang="ru-RU" b="1" dirty="0"/>
              <a:t>4 Принципы проведения аудита</a:t>
            </a:r>
          </a:p>
          <a:p>
            <a:pPr marL="0" indent="0">
              <a:buNone/>
            </a:pPr>
            <a:r>
              <a:rPr lang="ru-RU" b="1" dirty="0"/>
              <a:t>5 Управление программой аудита</a:t>
            </a:r>
          </a:p>
          <a:p>
            <a:pPr marL="0" indent="0">
              <a:buNone/>
            </a:pPr>
            <a:r>
              <a:rPr lang="ru-RU" dirty="0"/>
              <a:t>5.1 Общие положения </a:t>
            </a:r>
          </a:p>
          <a:p>
            <a:pPr marL="0" indent="0">
              <a:buNone/>
            </a:pPr>
            <a:r>
              <a:rPr lang="ru-RU" dirty="0"/>
              <a:t>5.2 Постановка целей программы аудита </a:t>
            </a:r>
          </a:p>
          <a:p>
            <a:pPr marL="0" indent="0">
              <a:buNone/>
            </a:pPr>
            <a:r>
              <a:rPr lang="ru-RU" dirty="0"/>
              <a:t>5.3 Определение и оценка рисков и возможностей для программы аудита </a:t>
            </a:r>
          </a:p>
          <a:p>
            <a:pPr marL="0" indent="0">
              <a:buNone/>
            </a:pPr>
            <a:r>
              <a:rPr lang="ru-RU" dirty="0"/>
              <a:t>5.4 Разработка программы аудита </a:t>
            </a:r>
          </a:p>
          <a:p>
            <a:pPr marL="0" indent="0">
              <a:buNone/>
            </a:pPr>
            <a:endParaRPr lang="ru-RU" dirty="0"/>
          </a:p>
        </p:txBody>
      </p:sp>
    </p:spTree>
    <p:extLst>
      <p:ext uri="{BB962C8B-B14F-4D97-AF65-F5344CB8AC3E}">
        <p14:creationId xmlns:p14="http://schemas.microsoft.com/office/powerpoint/2010/main" val="2344178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506071"/>
            <a:ext cx="10411829" cy="4805082"/>
          </a:xfrm>
        </p:spPr>
        <p:txBody>
          <a:bodyPr/>
          <a:lstStyle/>
          <a:p>
            <a:pPr marL="0" indent="0" algn="just">
              <a:spcBef>
                <a:spcPts val="0"/>
              </a:spcBef>
              <a:spcAft>
                <a:spcPts val="0"/>
              </a:spcAft>
              <a:buNone/>
            </a:pPr>
            <a:r>
              <a:rPr lang="ru-RU" dirty="0"/>
              <a:t>5.4.1 Роли и ответственности лица (лиц), осуществляющего(их) управление программой аудита</a:t>
            </a:r>
          </a:p>
          <a:p>
            <a:pPr marL="0" indent="0" algn="just">
              <a:spcBef>
                <a:spcPts val="0"/>
              </a:spcBef>
              <a:spcAft>
                <a:spcPts val="0"/>
              </a:spcAft>
              <a:buNone/>
            </a:pPr>
            <a:r>
              <a:rPr lang="ru-RU" dirty="0"/>
              <a:t>5.4.2 Компетентность лица (лиц), осуществляющего(их) управление программой аудита</a:t>
            </a:r>
          </a:p>
          <a:p>
            <a:pPr marL="0" indent="0" algn="just">
              <a:spcBef>
                <a:spcPts val="0"/>
              </a:spcBef>
              <a:spcAft>
                <a:spcPts val="0"/>
              </a:spcAft>
              <a:buNone/>
            </a:pPr>
            <a:r>
              <a:rPr lang="ru-RU" dirty="0"/>
              <a:t>5.4.3 Определение объема программы аудита</a:t>
            </a:r>
          </a:p>
          <a:p>
            <a:pPr marL="0" indent="0" algn="just">
              <a:spcBef>
                <a:spcPts val="0"/>
              </a:spcBef>
              <a:spcAft>
                <a:spcPts val="0"/>
              </a:spcAft>
              <a:buNone/>
            </a:pPr>
            <a:r>
              <a:rPr lang="ru-RU" dirty="0"/>
              <a:t>5.4.4 Определение ресурсов для программы аудита</a:t>
            </a:r>
          </a:p>
          <a:p>
            <a:pPr marL="0" indent="0" algn="just">
              <a:spcBef>
                <a:spcPts val="0"/>
              </a:spcBef>
              <a:spcAft>
                <a:spcPts val="0"/>
              </a:spcAft>
              <a:buNone/>
            </a:pPr>
            <a:endParaRPr lang="ru-RU" dirty="0"/>
          </a:p>
          <a:p>
            <a:pPr marL="0" indent="0" algn="just">
              <a:spcBef>
                <a:spcPts val="0"/>
              </a:spcBef>
              <a:spcAft>
                <a:spcPts val="0"/>
              </a:spcAft>
              <a:buNone/>
            </a:pPr>
            <a:r>
              <a:rPr lang="ru-RU" b="1" dirty="0"/>
              <a:t>5.5 Выполнение программы аудита </a:t>
            </a:r>
            <a:endParaRPr lang="ru-RU" dirty="0"/>
          </a:p>
          <a:p>
            <a:pPr marL="0" indent="0" algn="just">
              <a:spcBef>
                <a:spcPts val="0"/>
              </a:spcBef>
              <a:spcAft>
                <a:spcPts val="0"/>
              </a:spcAft>
              <a:buNone/>
            </a:pPr>
            <a:r>
              <a:rPr lang="ru-RU" dirty="0"/>
              <a:t>5.5.1 Общие положения</a:t>
            </a:r>
          </a:p>
          <a:p>
            <a:pPr marL="0" indent="0" algn="just">
              <a:spcBef>
                <a:spcPts val="0"/>
              </a:spcBef>
              <a:spcAft>
                <a:spcPts val="0"/>
              </a:spcAft>
              <a:buNone/>
            </a:pPr>
            <a:r>
              <a:rPr lang="ru-RU" dirty="0"/>
              <a:t>5.5.2 Определение целей, области и критериев конкретного аудита</a:t>
            </a:r>
          </a:p>
          <a:p>
            <a:pPr marL="0" indent="0" algn="just">
              <a:spcBef>
                <a:spcPts val="0"/>
              </a:spcBef>
              <a:spcAft>
                <a:spcPts val="0"/>
              </a:spcAft>
              <a:buNone/>
            </a:pPr>
            <a:r>
              <a:rPr lang="ru-RU" dirty="0"/>
              <a:t>5.5.3 Выбор и определение методов аудита</a:t>
            </a:r>
          </a:p>
          <a:p>
            <a:pPr marL="0" indent="0" algn="just">
              <a:spcBef>
                <a:spcPts val="0"/>
              </a:spcBef>
              <a:spcAft>
                <a:spcPts val="0"/>
              </a:spcAft>
              <a:buNone/>
            </a:pPr>
            <a:r>
              <a:rPr lang="ru-RU" dirty="0"/>
              <a:t>5.5.4 Отбор членов аудиторской группы</a:t>
            </a:r>
          </a:p>
          <a:p>
            <a:pPr marL="0" indent="0" algn="just">
              <a:spcBef>
                <a:spcPts val="0"/>
              </a:spcBef>
              <a:spcAft>
                <a:spcPts val="0"/>
              </a:spcAft>
              <a:buNone/>
            </a:pPr>
            <a:r>
              <a:rPr lang="ru-RU" dirty="0"/>
              <a:t>5.5.5 Возложение ответственности на руководителя группы аудита за конкретный аудит</a:t>
            </a:r>
          </a:p>
          <a:p>
            <a:pPr marL="0" indent="0" algn="just">
              <a:spcBef>
                <a:spcPts val="0"/>
              </a:spcBef>
              <a:spcAft>
                <a:spcPts val="0"/>
              </a:spcAft>
              <a:buNone/>
            </a:pPr>
            <a:r>
              <a:rPr lang="ru-RU" dirty="0"/>
              <a:t>5.5.6 Управление результатами выполнения программы аудита</a:t>
            </a:r>
          </a:p>
          <a:p>
            <a:pPr marL="0" indent="0" algn="just">
              <a:spcBef>
                <a:spcPts val="0"/>
              </a:spcBef>
              <a:spcAft>
                <a:spcPts val="0"/>
              </a:spcAft>
              <a:buNone/>
            </a:pPr>
            <a:r>
              <a:rPr lang="ru-RU" dirty="0"/>
              <a:t>5.5.7 Управление записями по программе аудита и их сохранение</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032961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506071"/>
            <a:ext cx="10411829" cy="4805082"/>
          </a:xfrm>
        </p:spPr>
        <p:txBody>
          <a:bodyPr>
            <a:normAutofit lnSpcReduction="10000"/>
          </a:bodyPr>
          <a:lstStyle/>
          <a:p>
            <a:pPr marL="0" indent="0">
              <a:spcBef>
                <a:spcPts val="0"/>
              </a:spcBef>
              <a:spcAft>
                <a:spcPts val="0"/>
              </a:spcAft>
              <a:buNone/>
            </a:pPr>
            <a:r>
              <a:rPr lang="ru-RU" dirty="0"/>
              <a:t>5.6 Мониторинг программы аудита </a:t>
            </a:r>
          </a:p>
          <a:p>
            <a:pPr marL="0" indent="0">
              <a:spcBef>
                <a:spcPts val="0"/>
              </a:spcBef>
              <a:spcAft>
                <a:spcPts val="0"/>
              </a:spcAft>
              <a:buNone/>
            </a:pPr>
            <a:r>
              <a:rPr lang="ru-RU" dirty="0"/>
              <a:t>5.7 Анализ и улучшение программы аудита </a:t>
            </a:r>
          </a:p>
          <a:p>
            <a:pPr marL="0" indent="0">
              <a:spcBef>
                <a:spcPts val="0"/>
              </a:spcBef>
              <a:spcAft>
                <a:spcPts val="0"/>
              </a:spcAft>
              <a:buNone/>
            </a:pPr>
            <a:endParaRPr lang="ru-RU" dirty="0"/>
          </a:p>
          <a:p>
            <a:pPr marL="0" indent="0">
              <a:spcBef>
                <a:spcPts val="0"/>
              </a:spcBef>
              <a:spcAft>
                <a:spcPts val="0"/>
              </a:spcAft>
              <a:buNone/>
            </a:pPr>
            <a:r>
              <a:rPr lang="ru-RU" b="1" dirty="0"/>
              <a:t>6 Проведение аудита</a:t>
            </a:r>
          </a:p>
          <a:p>
            <a:pPr marL="0" indent="0">
              <a:spcBef>
                <a:spcPts val="0"/>
              </a:spcBef>
              <a:spcAft>
                <a:spcPts val="0"/>
              </a:spcAft>
              <a:buNone/>
            </a:pPr>
            <a:endParaRPr lang="ru-RU" b="1" dirty="0"/>
          </a:p>
          <a:p>
            <a:pPr marL="0" indent="0">
              <a:spcBef>
                <a:spcPts val="0"/>
              </a:spcBef>
              <a:spcAft>
                <a:spcPts val="0"/>
              </a:spcAft>
              <a:buNone/>
            </a:pPr>
            <a:r>
              <a:rPr lang="ru-RU" dirty="0"/>
              <a:t>6.1 Общие положения </a:t>
            </a:r>
          </a:p>
          <a:p>
            <a:pPr marL="0" indent="0">
              <a:spcBef>
                <a:spcPts val="0"/>
              </a:spcBef>
              <a:spcAft>
                <a:spcPts val="0"/>
              </a:spcAft>
              <a:buNone/>
            </a:pPr>
            <a:endParaRPr lang="ru-RU" dirty="0"/>
          </a:p>
          <a:p>
            <a:pPr marL="0" indent="0">
              <a:spcBef>
                <a:spcPts val="0"/>
              </a:spcBef>
              <a:spcAft>
                <a:spcPts val="0"/>
              </a:spcAft>
              <a:buNone/>
            </a:pPr>
            <a:r>
              <a:rPr lang="ru-RU" dirty="0"/>
              <a:t>6.2 Инициирование аудита </a:t>
            </a:r>
          </a:p>
          <a:p>
            <a:pPr marL="0" indent="0">
              <a:spcBef>
                <a:spcPts val="0"/>
              </a:spcBef>
              <a:spcAft>
                <a:spcPts val="0"/>
              </a:spcAft>
              <a:buNone/>
            </a:pPr>
            <a:endParaRPr lang="ru-RU" dirty="0"/>
          </a:p>
          <a:p>
            <a:pPr marL="0" indent="0">
              <a:spcBef>
                <a:spcPts val="0"/>
              </a:spcBef>
              <a:spcAft>
                <a:spcPts val="0"/>
              </a:spcAft>
              <a:buNone/>
            </a:pPr>
            <a:r>
              <a:rPr lang="ru-RU" dirty="0"/>
              <a:t>6.3 Подготовка к проведению аудита </a:t>
            </a:r>
          </a:p>
          <a:p>
            <a:pPr marL="0" indent="0">
              <a:spcBef>
                <a:spcPts val="0"/>
              </a:spcBef>
              <a:spcAft>
                <a:spcPts val="0"/>
              </a:spcAft>
              <a:buNone/>
            </a:pPr>
            <a:r>
              <a:rPr lang="ru-RU" dirty="0"/>
              <a:t>6.3.1 Выполнение анализа документированной информации</a:t>
            </a:r>
          </a:p>
          <a:p>
            <a:pPr marL="0" indent="0">
              <a:spcBef>
                <a:spcPts val="0"/>
              </a:spcBef>
              <a:spcAft>
                <a:spcPts val="0"/>
              </a:spcAft>
              <a:buNone/>
            </a:pPr>
            <a:r>
              <a:rPr lang="ru-RU" dirty="0"/>
              <a:t>6.3.2 Планирование аудита</a:t>
            </a:r>
          </a:p>
          <a:p>
            <a:pPr marL="0" indent="0">
              <a:spcBef>
                <a:spcPts val="0"/>
              </a:spcBef>
              <a:spcAft>
                <a:spcPts val="0"/>
              </a:spcAft>
              <a:buNone/>
            </a:pPr>
            <a:r>
              <a:rPr lang="ru-RU" dirty="0"/>
              <a:t>6.3.3 Распределение работы среди членов аудиторской группы</a:t>
            </a:r>
          </a:p>
          <a:p>
            <a:pPr marL="0" indent="0">
              <a:spcBef>
                <a:spcPts val="0"/>
              </a:spcBef>
              <a:spcAft>
                <a:spcPts val="0"/>
              </a:spcAft>
              <a:buNone/>
            </a:pPr>
            <a:r>
              <a:rPr lang="ru-RU" dirty="0"/>
              <a:t>6.3.4 Подготовка документированной информации для аудита</a:t>
            </a:r>
          </a:p>
          <a:p>
            <a:pPr marL="0" indent="0">
              <a:buNone/>
            </a:pPr>
            <a:r>
              <a:rPr lang="ru-RU" b="1" dirty="0"/>
              <a:t>6.4 Проведение аудита </a:t>
            </a:r>
            <a:endParaRPr lang="ru-RU" dirty="0"/>
          </a:p>
          <a:p>
            <a:pPr marL="0" indent="0">
              <a:buNone/>
            </a:pPr>
            <a:r>
              <a:rPr lang="ru-RU" b="1" dirty="0"/>
              <a:t>6.5 Подготовка и рассылка отчета по аудиту </a:t>
            </a:r>
            <a:endParaRPr lang="ru-RU" dirty="0"/>
          </a:p>
          <a:p>
            <a:pPr marL="0" indent="0">
              <a:buNone/>
            </a:pPr>
            <a:endParaRPr lang="ru-RU" dirty="0"/>
          </a:p>
        </p:txBody>
      </p:sp>
    </p:spTree>
    <p:extLst>
      <p:ext uri="{BB962C8B-B14F-4D97-AF65-F5344CB8AC3E}">
        <p14:creationId xmlns:p14="http://schemas.microsoft.com/office/powerpoint/2010/main" val="1215805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ГОСТ Р ИСО 19011-2021 «Руководящие указания по проведению аудита систем менеджмента»</a:t>
            </a:r>
          </a:p>
        </p:txBody>
      </p:sp>
      <p:sp>
        <p:nvSpPr>
          <p:cNvPr id="3" name="Объект 2"/>
          <p:cNvSpPr>
            <a:spLocks noGrp="1"/>
          </p:cNvSpPr>
          <p:nvPr>
            <p:ph idx="1"/>
          </p:nvPr>
        </p:nvSpPr>
        <p:spPr>
          <a:xfrm>
            <a:off x="1371599" y="1506071"/>
            <a:ext cx="10411829" cy="4805082"/>
          </a:xfrm>
        </p:spPr>
        <p:txBody>
          <a:bodyPr>
            <a:normAutofit/>
          </a:bodyPr>
          <a:lstStyle/>
          <a:p>
            <a:pPr marL="0" indent="0">
              <a:buNone/>
            </a:pPr>
            <a:r>
              <a:rPr lang="ru-RU" b="1" dirty="0"/>
              <a:t>6.6 Завершение аудита </a:t>
            </a:r>
            <a:endParaRPr lang="ru-RU" dirty="0"/>
          </a:p>
          <a:p>
            <a:pPr marL="0" indent="0">
              <a:buNone/>
            </a:pPr>
            <a:r>
              <a:rPr lang="ru-RU" b="1" dirty="0"/>
              <a:t>6.7 Выполнение последующих действий по результатам аудита </a:t>
            </a:r>
            <a:endParaRPr lang="ru-RU" dirty="0"/>
          </a:p>
          <a:p>
            <a:pPr marL="0" indent="0">
              <a:buNone/>
            </a:pPr>
            <a:r>
              <a:rPr lang="ru-RU" b="1" dirty="0"/>
              <a:t>7 Компетентность и оценка аудиторов</a:t>
            </a:r>
            <a:endParaRPr lang="ru-RU" dirty="0"/>
          </a:p>
          <a:p>
            <a:pPr marL="0" indent="0">
              <a:buNone/>
            </a:pPr>
            <a:r>
              <a:rPr lang="ru-RU" b="1" dirty="0"/>
              <a:t>7.1 Общие положения </a:t>
            </a:r>
          </a:p>
          <a:p>
            <a:pPr marL="0" indent="0">
              <a:buNone/>
            </a:pPr>
            <a:r>
              <a:rPr lang="ru-RU" b="1" dirty="0"/>
              <a:t>7.2 Определение компетентности аудиторов </a:t>
            </a:r>
            <a:endParaRPr lang="ru-RU" dirty="0"/>
          </a:p>
          <a:p>
            <a:pPr marL="0" indent="0">
              <a:buNone/>
            </a:pPr>
            <a:r>
              <a:rPr lang="ru-RU" b="1" dirty="0"/>
              <a:t>7.3 Разработка критериев оценивания аудитора </a:t>
            </a:r>
            <a:endParaRPr lang="ru-RU" dirty="0"/>
          </a:p>
          <a:p>
            <a:pPr marL="0" indent="0">
              <a:buNone/>
            </a:pPr>
            <a:r>
              <a:rPr lang="ru-RU" b="1" dirty="0"/>
              <a:t>7.4 Выбор метода оценивания аудитора </a:t>
            </a:r>
          </a:p>
          <a:p>
            <a:pPr marL="0" indent="0">
              <a:buNone/>
            </a:pPr>
            <a:r>
              <a:rPr lang="ru-RU" b="1" dirty="0"/>
              <a:t>7.5 Проведение оценивания аудиторов </a:t>
            </a:r>
          </a:p>
          <a:p>
            <a:pPr marL="0" indent="0">
              <a:buNone/>
            </a:pPr>
            <a:r>
              <a:rPr lang="ru-RU" b="1" dirty="0"/>
              <a:t>7.6 Поддержание и повышение компетентности аудитора </a:t>
            </a:r>
          </a:p>
          <a:p>
            <a:pPr marL="0" indent="0">
              <a:buNone/>
            </a:pPr>
            <a:r>
              <a:rPr lang="ru-RU" b="1" dirty="0"/>
              <a:t>Приложение А</a:t>
            </a:r>
          </a:p>
          <a:p>
            <a:pPr marL="0" indent="0">
              <a:buNone/>
            </a:pPr>
            <a:r>
              <a:rPr lang="ru-RU" b="1" dirty="0"/>
              <a:t>А.1 Применение методов аудита</a:t>
            </a:r>
            <a:endParaRPr lang="ru-RU" dirty="0"/>
          </a:p>
          <a:p>
            <a:pPr marL="0" indent="0">
              <a:buNone/>
            </a:pPr>
            <a:endParaRPr lang="ru-RU" dirty="0"/>
          </a:p>
        </p:txBody>
      </p:sp>
    </p:spTree>
    <p:extLst>
      <p:ext uri="{BB962C8B-B14F-4D97-AF65-F5344CB8AC3E}">
        <p14:creationId xmlns:p14="http://schemas.microsoft.com/office/powerpoint/2010/main" val="2573208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dirty="0"/>
          </a:p>
        </p:txBody>
      </p:sp>
      <p:sp>
        <p:nvSpPr>
          <p:cNvPr id="3" name="Объект 2"/>
          <p:cNvSpPr>
            <a:spLocks noGrp="1"/>
          </p:cNvSpPr>
          <p:nvPr>
            <p:ph idx="1"/>
          </p:nvPr>
        </p:nvSpPr>
        <p:spPr/>
        <p:txBody>
          <a:bodyPr numCol="1">
            <a:normAutofit fontScale="70000" lnSpcReduction="20000"/>
          </a:bodyPr>
          <a:lstStyle/>
          <a:p>
            <a:pPr marL="0" indent="0">
              <a:lnSpc>
                <a:spcPct val="100000"/>
              </a:lnSpc>
              <a:spcBef>
                <a:spcPts val="0"/>
              </a:spcBef>
              <a:spcAft>
                <a:spcPts val="0"/>
              </a:spcAft>
              <a:buNone/>
            </a:pPr>
            <a:endParaRPr lang="en-US" sz="1700" kern="600" spc="-100" dirty="0">
              <a:solidFill>
                <a:schemeClr val="tx1">
                  <a:lumMod val="50000"/>
                </a:schemeClr>
              </a:solidFill>
            </a:endParaRPr>
          </a:p>
          <a:p>
            <a:pPr marL="0" indent="0">
              <a:lnSpc>
                <a:spcPct val="100000"/>
              </a:lnSpc>
              <a:spcBef>
                <a:spcPts val="0"/>
              </a:spcBef>
              <a:spcAft>
                <a:spcPts val="0"/>
              </a:spcAft>
              <a:buNone/>
            </a:pPr>
            <a:endParaRPr lang="en-US" sz="1700" kern="600" spc="-100" dirty="0">
              <a:solidFill>
                <a:schemeClr val="tx1">
                  <a:lumMod val="50000"/>
                </a:schemeClr>
              </a:solidFill>
            </a:endParaRPr>
          </a:p>
          <a:p>
            <a:pPr marL="0" indent="0">
              <a:lnSpc>
                <a:spcPct val="100000"/>
              </a:lnSpc>
              <a:spcBef>
                <a:spcPts val="0"/>
              </a:spcBef>
              <a:spcAft>
                <a:spcPts val="0"/>
              </a:spcAft>
              <a:buNone/>
            </a:pPr>
            <a:endParaRPr lang="en-US" sz="1700" kern="600" spc="-100" dirty="0">
              <a:solidFill>
                <a:schemeClr val="tx1">
                  <a:lumMod val="50000"/>
                </a:schemeClr>
              </a:solidFill>
            </a:endParaRPr>
          </a:p>
          <a:p>
            <a:pPr marL="0" indent="0">
              <a:lnSpc>
                <a:spcPct val="100000"/>
              </a:lnSpc>
              <a:spcBef>
                <a:spcPts val="0"/>
              </a:spcBef>
              <a:spcAft>
                <a:spcPts val="0"/>
              </a:spcAft>
              <a:buNone/>
            </a:pPr>
            <a:endParaRPr lang="en-US" sz="3800" kern="600" spc="-100" dirty="0">
              <a:solidFill>
                <a:schemeClr val="tx1">
                  <a:lumMod val="50000"/>
                </a:schemeClr>
              </a:solidFill>
            </a:endParaRPr>
          </a:p>
          <a:p>
            <a:pPr marL="0" indent="0" algn="ctr">
              <a:lnSpc>
                <a:spcPct val="100000"/>
              </a:lnSpc>
              <a:spcBef>
                <a:spcPts val="0"/>
              </a:spcBef>
              <a:spcAft>
                <a:spcPts val="0"/>
              </a:spcAft>
              <a:buNone/>
            </a:pPr>
            <a:r>
              <a:rPr lang="ru-RU" sz="4500" kern="600" spc="-100" dirty="0">
                <a:solidFill>
                  <a:schemeClr val="tx1">
                    <a:lumMod val="60000"/>
                    <a:lumOff val="40000"/>
                  </a:schemeClr>
                </a:solidFill>
              </a:rPr>
              <a:t>Спасибо за внимание!</a:t>
            </a:r>
            <a:endParaRPr lang="en-US" sz="4500" kern="600" spc="-100" dirty="0">
              <a:solidFill>
                <a:schemeClr val="tx1">
                  <a:lumMod val="60000"/>
                  <a:lumOff val="40000"/>
                </a:schemeClr>
              </a:solidFill>
            </a:endParaRPr>
          </a:p>
          <a:p>
            <a:pPr marL="0" indent="0">
              <a:lnSpc>
                <a:spcPct val="100000"/>
              </a:lnSpc>
              <a:spcBef>
                <a:spcPts val="0"/>
              </a:spcBef>
              <a:spcAft>
                <a:spcPts val="0"/>
              </a:spcAft>
              <a:buNone/>
            </a:pPr>
            <a:endParaRPr lang="en-US" sz="3800" kern="600" spc="-100" dirty="0">
              <a:solidFill>
                <a:schemeClr val="tx1">
                  <a:lumMod val="50000"/>
                </a:schemeClr>
              </a:solidFill>
            </a:endParaRPr>
          </a:p>
          <a:p>
            <a:pPr marL="0" indent="0">
              <a:lnSpc>
                <a:spcPct val="100000"/>
              </a:lnSpc>
              <a:spcBef>
                <a:spcPts val="0"/>
              </a:spcBef>
              <a:spcAft>
                <a:spcPts val="0"/>
              </a:spcAft>
              <a:buNone/>
            </a:pPr>
            <a:endParaRPr lang="en-US" sz="3800" kern="600" spc="-100" dirty="0">
              <a:solidFill>
                <a:schemeClr val="tx1">
                  <a:lumMod val="50000"/>
                </a:schemeClr>
              </a:solidFill>
            </a:endParaRPr>
          </a:p>
          <a:p>
            <a:pPr marL="0" indent="0">
              <a:lnSpc>
                <a:spcPct val="100000"/>
              </a:lnSpc>
              <a:spcBef>
                <a:spcPts val="0"/>
              </a:spcBef>
              <a:spcAft>
                <a:spcPts val="0"/>
              </a:spcAft>
              <a:buNone/>
            </a:pPr>
            <a:endParaRPr lang="ru-RU" kern="600" spc="-100" dirty="0">
              <a:solidFill>
                <a:schemeClr val="tx1">
                  <a:lumMod val="50000"/>
                </a:schemeClr>
              </a:solidFill>
            </a:endParaRPr>
          </a:p>
          <a:p>
            <a:pPr marL="0" indent="0">
              <a:lnSpc>
                <a:spcPct val="100000"/>
              </a:lnSpc>
              <a:spcBef>
                <a:spcPts val="0"/>
              </a:spcBef>
              <a:spcAft>
                <a:spcPts val="0"/>
              </a:spcAft>
              <a:buNone/>
            </a:pPr>
            <a:endParaRPr lang="en-US" sz="3200" kern="600" spc="-100" dirty="0">
              <a:solidFill>
                <a:schemeClr val="tx1">
                  <a:lumMod val="50000"/>
                </a:schemeClr>
              </a:solidFill>
            </a:endParaRPr>
          </a:p>
          <a:p>
            <a:pPr marL="0" indent="0" algn="r">
              <a:lnSpc>
                <a:spcPct val="100000"/>
              </a:lnSpc>
              <a:spcBef>
                <a:spcPts val="0"/>
              </a:spcBef>
              <a:spcAft>
                <a:spcPts val="0"/>
              </a:spcAft>
              <a:buNone/>
            </a:pPr>
            <a:r>
              <a:rPr lang="ru-RU" sz="2500" kern="600" spc="-100" dirty="0">
                <a:solidFill>
                  <a:schemeClr val="tx1">
                    <a:lumMod val="50000"/>
                  </a:schemeClr>
                </a:solidFill>
              </a:rPr>
              <a:t>Начальник отдела </a:t>
            </a:r>
          </a:p>
          <a:p>
            <a:pPr marL="0" indent="0" algn="r">
              <a:lnSpc>
                <a:spcPct val="100000"/>
              </a:lnSpc>
              <a:spcBef>
                <a:spcPts val="0"/>
              </a:spcBef>
              <a:spcAft>
                <a:spcPts val="0"/>
              </a:spcAft>
              <a:buNone/>
            </a:pPr>
            <a:r>
              <a:rPr lang="ru-RU" sz="2500" kern="600" spc="-100" dirty="0">
                <a:solidFill>
                  <a:schemeClr val="tx1">
                    <a:lumMod val="50000"/>
                  </a:schemeClr>
                </a:solidFill>
              </a:rPr>
              <a:t>экспертизы продукции и услуг</a:t>
            </a:r>
          </a:p>
          <a:p>
            <a:pPr marL="0" indent="0" algn="r">
              <a:lnSpc>
                <a:spcPct val="100000"/>
              </a:lnSpc>
              <a:spcBef>
                <a:spcPts val="0"/>
              </a:spcBef>
              <a:spcAft>
                <a:spcPts val="0"/>
              </a:spcAft>
              <a:buNone/>
            </a:pPr>
            <a:r>
              <a:rPr lang="ru-RU" sz="2500" kern="600" spc="-100" dirty="0">
                <a:solidFill>
                  <a:schemeClr val="tx1">
                    <a:lumMod val="50000"/>
                  </a:schemeClr>
                </a:solidFill>
              </a:rPr>
              <a:t>Парамонова Алена Николаевна</a:t>
            </a:r>
          </a:p>
          <a:p>
            <a:pPr marL="0" indent="0" algn="r">
              <a:lnSpc>
                <a:spcPct val="100000"/>
              </a:lnSpc>
              <a:spcBef>
                <a:spcPts val="0"/>
              </a:spcBef>
              <a:spcAft>
                <a:spcPts val="0"/>
              </a:spcAft>
              <a:buNone/>
            </a:pPr>
            <a:r>
              <a:rPr lang="ru-RU" sz="2500" kern="600" spc="-100" dirty="0">
                <a:solidFill>
                  <a:schemeClr val="tx1">
                    <a:lumMod val="50000"/>
                  </a:schemeClr>
                </a:solidFill>
              </a:rPr>
              <a:t>8(8352) 70-91-95, 70-91-61</a:t>
            </a:r>
          </a:p>
          <a:p>
            <a:pPr marL="0" indent="0" algn="r">
              <a:lnSpc>
                <a:spcPct val="100000"/>
              </a:lnSpc>
              <a:spcBef>
                <a:spcPts val="0"/>
              </a:spcBef>
              <a:spcAft>
                <a:spcPts val="0"/>
              </a:spcAft>
              <a:buNone/>
            </a:pPr>
            <a:r>
              <a:rPr lang="en-US" sz="2500" kern="600" spc="-100">
                <a:solidFill>
                  <a:schemeClr val="tx1">
                    <a:lumMod val="50000"/>
                  </a:schemeClr>
                </a:solidFill>
              </a:rPr>
              <a:t>expert-chr@mail.ru</a:t>
            </a:r>
            <a:endParaRPr lang="en-US" sz="2500" kern="600" spc="-100" dirty="0">
              <a:solidFill>
                <a:schemeClr val="tx1">
                  <a:lumMod val="50000"/>
                </a:schemeClr>
              </a:solidFill>
            </a:endParaRPr>
          </a:p>
        </p:txBody>
      </p:sp>
    </p:spTree>
    <p:extLst>
      <p:ext uri="{BB962C8B-B14F-4D97-AF65-F5344CB8AC3E}">
        <p14:creationId xmlns:p14="http://schemas.microsoft.com/office/powerpoint/2010/main" val="167764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dirty="0"/>
          </a:p>
        </p:txBody>
      </p:sp>
      <p:sp>
        <p:nvSpPr>
          <p:cNvPr id="3" name="Объект 2"/>
          <p:cNvSpPr>
            <a:spLocks noGrp="1"/>
          </p:cNvSpPr>
          <p:nvPr>
            <p:ph idx="1"/>
          </p:nvPr>
        </p:nvSpPr>
        <p:spPr>
          <a:xfrm>
            <a:off x="1371599" y="1434353"/>
            <a:ext cx="10411829" cy="4433047"/>
          </a:xfrm>
        </p:spPr>
        <p:txBody>
          <a:bodyPr/>
          <a:lstStyle/>
          <a:p>
            <a:pPr marL="0" indent="0" algn="ctr">
              <a:buNone/>
            </a:pPr>
            <a:r>
              <a:rPr lang="ru-RU" b="1" u="sng" dirty="0">
                <a:solidFill>
                  <a:srgbClr val="FF0000"/>
                </a:solidFill>
                <a:latin typeface="Arial" panose="020B0604020202020204" pitchFamily="34" charset="0"/>
                <a:cs typeface="Arial" panose="020B0604020202020204" pitchFamily="34" charset="0"/>
              </a:rPr>
              <a:t>Вступит в силу  с 01.07.2025 г. </a:t>
            </a:r>
            <a:br>
              <a:rPr lang="ru-RU" b="1" u="sng" dirty="0">
                <a:solidFill>
                  <a:srgbClr val="FF0000"/>
                </a:solidFill>
                <a:latin typeface="Arial" panose="020B0604020202020204" pitchFamily="34" charset="0"/>
                <a:cs typeface="Arial" panose="020B0604020202020204" pitchFamily="34" charset="0"/>
              </a:rPr>
            </a:br>
            <a:r>
              <a:rPr lang="ru-RU" b="1" u="sng" dirty="0">
                <a:solidFill>
                  <a:srgbClr val="002060"/>
                </a:solidFill>
                <a:latin typeface="Arial" panose="020B0604020202020204" pitchFamily="34" charset="0"/>
                <a:cs typeface="Arial" panose="020B0604020202020204" pitchFamily="34" charset="0"/>
              </a:rPr>
              <a:t>Переходный период до 01 января 2027 года</a:t>
            </a:r>
            <a:endParaRPr lang="ru-RU" b="1" u="sng"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ru-RU" b="1" u="sng" dirty="0">
                <a:solidFill>
                  <a:schemeClr val="accent1">
                    <a:lumMod val="75000"/>
                  </a:schemeClr>
                </a:solidFill>
              </a:rPr>
              <a:t>ТР ЕАЭС 047/2018 «О безопасности алкогольной продукции»</a:t>
            </a:r>
            <a:r>
              <a:rPr lang="ru-RU" b="1" dirty="0">
                <a:solidFill>
                  <a:schemeClr val="accent1">
                    <a:lumMod val="75000"/>
                  </a:schemeClr>
                </a:solidFill>
              </a:rPr>
              <a:t> </a:t>
            </a:r>
            <a:r>
              <a:rPr lang="ru-RU" dirty="0">
                <a:solidFill>
                  <a:schemeClr val="tx1">
                    <a:lumMod val="50000"/>
                  </a:schemeClr>
                </a:solidFill>
              </a:rPr>
              <a:t>(с изм. Решение Совета ЕЭК от 30.10.2020 № 102; от 02.12.2021  № 139; от 12.12.2023 № 146; </a:t>
            </a:r>
            <a:r>
              <a:rPr lang="ru-RU" dirty="0">
                <a:solidFill>
                  <a:srgbClr val="FF0000"/>
                </a:solidFill>
              </a:rPr>
              <a:t>от</a:t>
            </a:r>
            <a:r>
              <a:rPr lang="ru-RU" dirty="0">
                <a:solidFill>
                  <a:schemeClr val="tx1">
                    <a:lumMod val="50000"/>
                  </a:schemeClr>
                </a:solidFill>
              </a:rPr>
              <a:t> </a:t>
            </a:r>
            <a:r>
              <a:rPr lang="ru-RU" dirty="0">
                <a:solidFill>
                  <a:srgbClr val="FF0000"/>
                </a:solidFill>
              </a:rPr>
              <a:t>12.04.2024 № 52 с 29.06.2024</a:t>
            </a:r>
            <a:r>
              <a:rPr lang="ru-RU" dirty="0">
                <a:solidFill>
                  <a:schemeClr val="tx1">
                    <a:lumMod val="50000"/>
                  </a:schemeClr>
                </a:solidFill>
              </a:rPr>
              <a:t>) </a:t>
            </a:r>
          </a:p>
        </p:txBody>
      </p:sp>
    </p:spTree>
    <p:extLst>
      <p:ext uri="{BB962C8B-B14F-4D97-AF65-F5344CB8AC3E}">
        <p14:creationId xmlns:p14="http://schemas.microsoft.com/office/powerpoint/2010/main" val="251107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Решение ЕЭК от 23.06.2023 № 70 к ТР ТС 021/2011</a:t>
            </a:r>
          </a:p>
        </p:txBody>
      </p:sp>
      <p:sp>
        <p:nvSpPr>
          <p:cNvPr id="3" name="Объект 2"/>
          <p:cNvSpPr>
            <a:spLocks noGrp="1"/>
          </p:cNvSpPr>
          <p:nvPr>
            <p:ph idx="1"/>
          </p:nvPr>
        </p:nvSpPr>
        <p:spPr>
          <a:xfrm>
            <a:off x="1371599" y="1452282"/>
            <a:ext cx="10411829" cy="5020236"/>
          </a:xfrm>
        </p:spPr>
        <p:txBody>
          <a:bodyPr/>
          <a:lstStyle/>
          <a:p>
            <a:r>
              <a:rPr lang="ru-RU" dirty="0"/>
              <a:t>установить требования в отношении ветеринарных лекарственных средств, указанных в приложении 5_1 к ТР ТС 021/2011;</a:t>
            </a:r>
          </a:p>
          <a:p>
            <a:r>
              <a:rPr lang="ru-RU" dirty="0"/>
              <a:t>В отношении методик (исследований (испытаний) и измерений остаточных количеств ветеринарных лекарственных средств не указанных в приложениях 3 и 5_1 к ТР ТС 021/2011 , течение 14 рабочих дней осуществлять рассмотрение и принимать решение о внесении изменений в перечень международных и региональных (межгосударственных) стандартов…</a:t>
            </a:r>
          </a:p>
          <a:p>
            <a:pPr marL="0" indent="0">
              <a:buNone/>
            </a:pPr>
            <a:endParaRPr lang="ru-RU" dirty="0"/>
          </a:p>
        </p:txBody>
      </p:sp>
    </p:spTree>
    <p:extLst>
      <p:ext uri="{BB962C8B-B14F-4D97-AF65-F5344CB8AC3E}">
        <p14:creationId xmlns:p14="http://schemas.microsoft.com/office/powerpoint/2010/main" val="301318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4306" y="402812"/>
            <a:ext cx="9829123" cy="622683"/>
          </a:xfrm>
        </p:spPr>
        <p:txBody>
          <a:bodyPr>
            <a:normAutofit fontScale="90000"/>
          </a:bodyPr>
          <a:lstStyle/>
          <a:p>
            <a:r>
              <a:rPr lang="ru-RU" sz="2400" dirty="0"/>
              <a:t>Совет Евразийской экономической комиссии Решение от 22.04.2024 №35</a:t>
            </a:r>
          </a:p>
        </p:txBody>
      </p:sp>
      <p:sp>
        <p:nvSpPr>
          <p:cNvPr id="3" name="Объект 2"/>
          <p:cNvSpPr>
            <a:spLocks noGrp="1"/>
          </p:cNvSpPr>
          <p:nvPr>
            <p:ph idx="1"/>
          </p:nvPr>
        </p:nvSpPr>
        <p:spPr>
          <a:xfrm>
            <a:off x="1371599" y="1488141"/>
            <a:ext cx="10411829" cy="4379259"/>
          </a:xfrm>
        </p:spPr>
        <p:txBody>
          <a:bodyPr/>
          <a:lstStyle/>
          <a:p>
            <a:pPr marL="0" indent="0">
              <a:buNone/>
            </a:pPr>
            <a:r>
              <a:rPr lang="ru-RU" b="1" dirty="0"/>
              <a:t>1. Ст. 39 ТР ТС 021/2011 дополнить:</a:t>
            </a:r>
          </a:p>
          <a:p>
            <a:pPr marL="0" indent="0" algn="just">
              <a:buNone/>
            </a:pPr>
            <a:r>
              <a:rPr lang="ru-RU" dirty="0"/>
              <a:t>«</a:t>
            </a:r>
            <a:r>
              <a:rPr lang="ru-RU" i="1" dirty="0">
                <a:solidFill>
                  <a:srgbClr val="FF0000"/>
                </a:solidFill>
              </a:rPr>
              <a:t>в течение 36 месяцев с даты переименования (3 года) </a:t>
            </a:r>
            <a:r>
              <a:rPr lang="ru-RU" dirty="0"/>
              <a:t>географического объекта (например, города, области, района, поселка) и (или) улично-дорожной сети (например, улицы, проспекта, площади, переулка, проезда, набережной, бульвара, здания, строения), указанных в качестве реквизитов адреса места нахождения юридического лица (места жительства физического лица, зарегистрированного в качестве ИП), являющегося изготовителем пищевой продукции, или уполномоченным изготовителем лицом, или импортером, допускается выпуск в обращение пищевой продукции с указанием в маркировке пищевой продукции предыдущих наименований его места нахождения при условии неизменности фактического географического места нахождения изготовителя, уполномоченного изготовителем лица, импортера и фактического места производства.»</a:t>
            </a:r>
          </a:p>
        </p:txBody>
      </p:sp>
    </p:spTree>
    <p:extLst>
      <p:ext uri="{BB962C8B-B14F-4D97-AF65-F5344CB8AC3E}">
        <p14:creationId xmlns:p14="http://schemas.microsoft.com/office/powerpoint/2010/main" val="256187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6376" y="402812"/>
            <a:ext cx="9847053" cy="622683"/>
          </a:xfrm>
        </p:spPr>
        <p:txBody>
          <a:bodyPr>
            <a:noAutofit/>
          </a:bodyPr>
          <a:lstStyle/>
          <a:p>
            <a:r>
              <a:rPr lang="ru-RU" sz="2200" dirty="0"/>
              <a:t>Совет Евразийской экономической комиссии Решение от 22.04.2024 №35</a:t>
            </a:r>
          </a:p>
        </p:txBody>
      </p:sp>
      <p:sp>
        <p:nvSpPr>
          <p:cNvPr id="3" name="Объект 2"/>
          <p:cNvSpPr>
            <a:spLocks noGrp="1"/>
          </p:cNvSpPr>
          <p:nvPr>
            <p:ph idx="1"/>
          </p:nvPr>
        </p:nvSpPr>
        <p:spPr>
          <a:xfrm>
            <a:off x="1371599" y="1452281"/>
            <a:ext cx="10411829" cy="5109883"/>
          </a:xfrm>
        </p:spPr>
        <p:txBody>
          <a:bodyPr/>
          <a:lstStyle/>
          <a:p>
            <a:pPr marL="0" indent="0">
              <a:buNone/>
            </a:pPr>
            <a:r>
              <a:rPr lang="ru-RU" b="1" dirty="0"/>
              <a:t>2. п.2 части 4.8 ст.4 ТР ТС 022/2011 дополнить:</a:t>
            </a:r>
          </a:p>
          <a:p>
            <a:pPr marL="0" indent="0" algn="just">
              <a:buNone/>
            </a:pPr>
            <a:r>
              <a:rPr lang="ru-RU" dirty="0"/>
              <a:t>«В случае переименования географического объекта (например, города, области, района, поселка) и (или) элемента улично-дорожной сети (например, улицы, проспекта, площади, переулка, проезда, набережной, бульвара, здания, строения), указанных в качестве реквизитов адреса места нахождения юридического лица (места жительства физического лица, зарегистрированного в качестве индивидуального предпринимателя), являющегося изготовителем пищевой продукции, или уполномоченным лицом, или импортером, при условии неизменности фактического географического места нахождения изготовителя, уполномоченного изготовителем лица, импортера и фактического места производства, соответствующая информация с даты переименования должна быть доведена им до потребителя одним из способов, предусмотренных частью 4.12 настоящей статьи, либо при реализации в непосредственной близости от продукции, либо путем указания в товаросопроводительной документации».</a:t>
            </a:r>
          </a:p>
        </p:txBody>
      </p:sp>
    </p:spTree>
    <p:extLst>
      <p:ext uri="{BB962C8B-B14F-4D97-AF65-F5344CB8AC3E}">
        <p14:creationId xmlns:p14="http://schemas.microsoft.com/office/powerpoint/2010/main" val="1788123471"/>
      </p:ext>
    </p:extLst>
  </p:cSld>
  <p:clrMapOvr>
    <a:masterClrMapping/>
  </p:clrMapOvr>
</p:sld>
</file>

<file path=ppt/theme/theme1.xml><?xml version="1.0" encoding="utf-8"?>
<a:theme xmlns:a="http://schemas.openxmlformats.org/drawingml/2006/main" name="Crop">
  <a:themeElements>
    <a:clrScheme name="Другая 2">
      <a:dk1>
        <a:srgbClr val="17365D"/>
      </a:dk1>
      <a:lt1>
        <a:sysClr val="window" lastClr="FFFFFF"/>
      </a:lt1>
      <a:dk2>
        <a:srgbClr val="1F497D"/>
      </a:dk2>
      <a:lt2>
        <a:srgbClr val="A5A5A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 Microsoft PowerPoint" id="{EBDD4D9B-39F7-4450-B844-2CEF811F54C9}" vid="{99C8D5F3-FB6F-4091-80C1-EA005D395E9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6430</Words>
  <Application>Microsoft Office PowerPoint</Application>
  <PresentationFormat>Широкоэкранный</PresentationFormat>
  <Paragraphs>518</Paragraphs>
  <Slides>55</Slides>
  <Notes>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55</vt:i4>
      </vt:variant>
    </vt:vector>
  </HeadingPairs>
  <TitlesOfParts>
    <vt:vector size="63" baseType="lpstr">
      <vt:lpstr>Arial</vt:lpstr>
      <vt:lpstr>Calibri</vt:lpstr>
      <vt:lpstr>Courier New</vt:lpstr>
      <vt:lpstr>Franklin Gothic Book</vt:lpstr>
      <vt:lpstr>Wingdings</vt:lpstr>
      <vt:lpstr>Wingdings 2</vt:lpstr>
      <vt:lpstr>Crop</vt:lpstr>
      <vt:lpstr>Документ</vt:lpstr>
      <vt:lpstr>ТОРГОВО-ПРОМЫШЛЕННАЯ ПАЛАТА ЧУВАШСКОЙ РЕСПУБЛИКИ</vt:lpstr>
      <vt:lpstr>1. Горизонтальные и вертикальные технические регламенты Таможенного Союза и Евразийского экономического союза </vt:lpstr>
      <vt:lpstr> </vt:lpstr>
      <vt:lpstr>Вступили в силу  с 01.05.2014 г.  Переходный период до 31.12.2015 г. </vt:lpstr>
      <vt:lpstr>Презентация PowerPoint</vt:lpstr>
      <vt:lpstr>Презентация PowerPoint</vt:lpstr>
      <vt:lpstr>Решение ЕЭК от 23.06.2023 № 70 к ТР ТС 021/2011</vt:lpstr>
      <vt:lpstr>Совет Евразийской экономической комиссии Решение от 22.04.2024 №35</vt:lpstr>
      <vt:lpstr>Совет Евразийской экономической комиссии Решение от 22.04.2024 №35</vt:lpstr>
      <vt:lpstr>Требования к ароматизаторам и пищевым добавкам согласно Технического регламента Таможенного союза 029/2012</vt:lpstr>
      <vt:lpstr>Обзор Технического регламента Таможенного союза 029/2012 «Требования безопасности пищевых добавок, ароматизаторов и технологических вспомогательных средств» </vt:lpstr>
      <vt:lpstr>Обзор Технического регламента Таможенного союза 029/2012 «Требования безопасности пищевых добавок, ароматизаторов и технологических вспомогательных средств» </vt:lpstr>
      <vt:lpstr>Обзор Технического регламента Таможенного союза 029/2012 «Требования безопасности пищевых добавок, ароматизаторов и технологических вспомогательных средств» </vt:lpstr>
      <vt:lpstr>Маркировка пищевой продукции. Требования Технического регламента Таможенного союза 022/2011</vt:lpstr>
      <vt:lpstr>ТР ТС 022/2011</vt:lpstr>
      <vt:lpstr>Требования ТР ТС 022/2011 включая изменение № 2  (Решение Совета ЕЭК от 14.09.2018г. № 75)</vt:lpstr>
      <vt:lpstr>Пример расчетов, подтверждающих достоверность маркировки</vt:lpstr>
      <vt:lpstr>Как выполнить требования ТР ТС 022/2011 к понятности информации для потребителя</vt:lpstr>
      <vt:lpstr>Презентация PowerPoint</vt:lpstr>
      <vt:lpstr>Требования ТР ТС 022/2011 к изображениям </vt:lpstr>
      <vt:lpstr>Презентация PowerPoint</vt:lpstr>
      <vt:lpstr>Пример 1. Верные изображения в маркировке </vt:lpstr>
      <vt:lpstr>Пример 2. Обоснованные изображения пищевых продуктов и компонентов, входящих в их состав </vt:lpstr>
      <vt:lpstr>Статья 4.  п.4.1.Требования к маркировке упакованной пищевой продукции:</vt:lpstr>
      <vt:lpstr>Статья 4.  п.4.1.Требования к маркировке упакованной пищевой продукции:</vt:lpstr>
      <vt:lpstr>п.4.2.Общие требования к маркировке пищевой продукции, помещенной в транспортную упаковку:</vt:lpstr>
      <vt:lpstr>Презентация PowerPoint</vt:lpstr>
      <vt:lpstr>п. 4.6. Общие требования к указанию в маркировке даты изготовления пищевой продукции </vt:lpstr>
      <vt:lpstr>4.7. Общие требования к указанию в маркировке срока годности пищевой продукции </vt:lpstr>
      <vt:lpstr>4.11. Требования к указанию в маркировке сведений о наличии в пищевой продукции компонентов, полученных с применением генно-модифицированных организмов </vt:lpstr>
      <vt:lpstr>Внутренний аудит системы менеджмента безопасности основанный на  гост р 51705.1-2024 и  гост исо 19011-2021</vt:lpstr>
      <vt:lpstr>Обзор ГОСТ Р 51705.1-2024</vt:lpstr>
      <vt:lpstr>Обзор ГОСТ Р 51705.1-2024</vt:lpstr>
      <vt:lpstr>Обзор ГОСТ Р 51705.1-2024</vt:lpstr>
      <vt:lpstr>Обзор ГОСТ Р 51705.1-2024</vt:lpstr>
      <vt:lpstr>Обзор ГОСТ Р 51705.1-2024</vt:lpstr>
      <vt:lpstr>Обзор ГОСТ Р 51705.1-2024 и ГОСТ Р 51705.1-2011</vt:lpstr>
      <vt:lpstr>Обзор ГОСТ Р 51705.1-2024 и ГОСТ Р 51705.1-2011</vt:lpstr>
      <vt:lpstr>Обзор ГОСТ Р 51705.1-2024</vt:lpstr>
      <vt:lpstr>Обзор ГОСТ Р 51705.1-2024</vt:lpstr>
      <vt:lpstr>Обзор ГОСТ Р 51705.1-2024</vt:lpstr>
      <vt:lpstr>Презентация PowerPoint</vt:lpstr>
      <vt:lpstr>Обзор ГОСТ Р 51705.1-2024</vt:lpstr>
      <vt:lpstr>Обзор ГОСТ Р 51705.1-2024</vt:lpstr>
      <vt:lpstr>Обзор ГОСТ Р 51705.1-2024</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ГОСТ Р ИСО 19011-2021 «Руководящие указания по проведению аудита систем менеджмента»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 по сертификации продукции и услуг ООО «Центр сертификации «ТПП-Эксперт»</dc:title>
  <dc:creator>Пользователь Windows</dc:creator>
  <cp:lastModifiedBy>Наталья</cp:lastModifiedBy>
  <cp:revision>109</cp:revision>
  <dcterms:created xsi:type="dcterms:W3CDTF">2023-05-11T07:40:42Z</dcterms:created>
  <dcterms:modified xsi:type="dcterms:W3CDTF">2024-11-28T06:14:26Z</dcterms:modified>
</cp:coreProperties>
</file>